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49"/>
  </p:notesMasterIdLst>
  <p:sldIdLst>
    <p:sldId id="256" r:id="rId2"/>
    <p:sldId id="259" r:id="rId3"/>
    <p:sldId id="260" r:id="rId4"/>
    <p:sldId id="261" r:id="rId5"/>
    <p:sldId id="284" r:id="rId6"/>
    <p:sldId id="286" r:id="rId7"/>
    <p:sldId id="285" r:id="rId8"/>
    <p:sldId id="338" r:id="rId9"/>
    <p:sldId id="290" r:id="rId10"/>
    <p:sldId id="306" r:id="rId11"/>
    <p:sldId id="289" r:id="rId12"/>
    <p:sldId id="300" r:id="rId13"/>
    <p:sldId id="302" r:id="rId14"/>
    <p:sldId id="339" r:id="rId15"/>
    <p:sldId id="308" r:id="rId16"/>
    <p:sldId id="343" r:id="rId17"/>
    <p:sldId id="344" r:id="rId18"/>
    <p:sldId id="347" r:id="rId19"/>
    <p:sldId id="345" r:id="rId20"/>
    <p:sldId id="346" r:id="rId21"/>
    <p:sldId id="373" r:id="rId22"/>
    <p:sldId id="374" r:id="rId23"/>
    <p:sldId id="372" r:id="rId24"/>
    <p:sldId id="348" r:id="rId25"/>
    <p:sldId id="349" r:id="rId26"/>
    <p:sldId id="350" r:id="rId27"/>
    <p:sldId id="351" r:id="rId28"/>
    <p:sldId id="352" r:id="rId29"/>
    <p:sldId id="353" r:id="rId30"/>
    <p:sldId id="354" r:id="rId31"/>
    <p:sldId id="355" r:id="rId32"/>
    <p:sldId id="356" r:id="rId33"/>
    <p:sldId id="357" r:id="rId34"/>
    <p:sldId id="358" r:id="rId35"/>
    <p:sldId id="359" r:id="rId36"/>
    <p:sldId id="360" r:id="rId37"/>
    <p:sldId id="361" r:id="rId38"/>
    <p:sldId id="362" r:id="rId39"/>
    <p:sldId id="363" r:id="rId40"/>
    <p:sldId id="364" r:id="rId41"/>
    <p:sldId id="365" r:id="rId42"/>
    <p:sldId id="366" r:id="rId43"/>
    <p:sldId id="367" r:id="rId44"/>
    <p:sldId id="368" r:id="rId45"/>
    <p:sldId id="369" r:id="rId46"/>
    <p:sldId id="370" r:id="rId47"/>
    <p:sldId id="371" r:id="rId48"/>
  </p:sldIdLst>
  <p:sldSz cx="9144000" cy="5143500" type="screen16x9"/>
  <p:notesSz cx="6858000" cy="9144000"/>
  <p:embeddedFontLst>
    <p:embeddedFont>
      <p:font typeface="Roboto Condensed Light" panose="020B0604020202020204" charset="0"/>
      <p:regular r:id="rId50"/>
      <p:bold r:id="rId51"/>
      <p:italic r:id="rId52"/>
      <p:boldItalic r:id="rId53"/>
    </p:embeddedFont>
    <p:embeddedFont>
      <p:font typeface="Arvo" panose="020B0604020202020204" charset="0"/>
      <p:regular r:id="rId54"/>
      <p:bold r:id="rId55"/>
      <p:italic r:id="rId56"/>
      <p:boldItalic r:id="rId57"/>
    </p:embeddedFont>
    <p:embeddedFont>
      <p:font typeface="Roboto Condensed" panose="020B0604020202020204" charset="0"/>
      <p:regular r:id="rId58"/>
      <p:bold r:id="rId59"/>
      <p:italic r:id="rId60"/>
      <p:boldItalic r:id="rId6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2556" y="12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font" Target="fonts/font1.fntdata"/><Relationship Id="rId55" Type="http://schemas.openxmlformats.org/officeDocument/2006/relationships/font" Target="fonts/font6.fntdata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4.fntdata"/><Relationship Id="rId58" Type="http://schemas.openxmlformats.org/officeDocument/2006/relationships/font" Target="fonts/font9.fntdata"/><Relationship Id="rId5" Type="http://schemas.openxmlformats.org/officeDocument/2006/relationships/slide" Target="slides/slide4.xml"/><Relationship Id="rId61" Type="http://schemas.openxmlformats.org/officeDocument/2006/relationships/font" Target="fonts/font1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7.fntdata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2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0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5.fntdata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Relationship Id="rId57" Type="http://schemas.openxmlformats.org/officeDocument/2006/relationships/font" Target="fonts/font8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3.fntdata"/><Relationship Id="rId60" Type="http://schemas.openxmlformats.org/officeDocument/2006/relationships/font" Target="fonts/font11.fntdata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F31FFF-1E67-44C2-A75B-FC2F07143B4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D1030DB6-6AA7-463B-B6B9-4EE0F1D31550}">
      <dgm:prSet phldrT="[Texto]"/>
      <dgm:spPr/>
      <dgm:t>
        <a:bodyPr/>
        <a:lstStyle/>
        <a:p>
          <a:r>
            <a:rPr lang="en-US" dirty="0" err="1" smtClean="0"/>
            <a:t>Problemas</a:t>
          </a:r>
          <a:endParaRPr lang="es-MX" dirty="0"/>
        </a:p>
      </dgm:t>
    </dgm:pt>
    <dgm:pt modelId="{5D64E435-6F62-4B0A-9AF2-47615DCDC231}" type="parTrans" cxnId="{5503973A-FA88-48F8-8CAF-08A7EC40EFE8}">
      <dgm:prSet/>
      <dgm:spPr/>
      <dgm:t>
        <a:bodyPr/>
        <a:lstStyle/>
        <a:p>
          <a:endParaRPr lang="es-MX"/>
        </a:p>
      </dgm:t>
    </dgm:pt>
    <dgm:pt modelId="{8E9B0EB9-515B-44FA-9E80-F6228947EE81}" type="sibTrans" cxnId="{5503973A-FA88-48F8-8CAF-08A7EC40EFE8}">
      <dgm:prSet/>
      <dgm:spPr/>
      <dgm:t>
        <a:bodyPr/>
        <a:lstStyle/>
        <a:p>
          <a:endParaRPr lang="es-MX"/>
        </a:p>
      </dgm:t>
    </dgm:pt>
    <dgm:pt modelId="{74A98CE5-0E1E-48CD-9D4C-CDC5AB017FFE}">
      <dgm:prSet phldrT="[Texto]"/>
      <dgm:spPr/>
      <dgm:t>
        <a:bodyPr/>
        <a:lstStyle/>
        <a:p>
          <a:r>
            <a:rPr lang="en-US" dirty="0" smtClean="0"/>
            <a:t>A </a:t>
          </a:r>
          <a:r>
            <a:rPr lang="en-US" dirty="0" err="1" smtClean="0"/>
            <a:t>tres</a:t>
          </a:r>
          <a:r>
            <a:rPr lang="en-US" dirty="0" smtClean="0"/>
            <a:t> </a:t>
          </a:r>
          <a:r>
            <a:rPr lang="es-MX" dirty="0" smtClean="0"/>
            <a:t>años del proyecto, no hay resultados claros.</a:t>
          </a:r>
          <a:endParaRPr lang="es-MX" dirty="0"/>
        </a:p>
      </dgm:t>
    </dgm:pt>
    <dgm:pt modelId="{7C143BAD-BB37-4D79-8E46-02E7DF0863EF}" type="parTrans" cxnId="{A6A1BF78-97C3-4BDC-875F-6AF475387E79}">
      <dgm:prSet/>
      <dgm:spPr/>
      <dgm:t>
        <a:bodyPr/>
        <a:lstStyle/>
        <a:p>
          <a:endParaRPr lang="es-MX"/>
        </a:p>
      </dgm:t>
    </dgm:pt>
    <dgm:pt modelId="{237A1727-BAB0-4B9F-BE99-1D8BFF18EA84}" type="sibTrans" cxnId="{A6A1BF78-97C3-4BDC-875F-6AF475387E79}">
      <dgm:prSet/>
      <dgm:spPr/>
      <dgm:t>
        <a:bodyPr/>
        <a:lstStyle/>
        <a:p>
          <a:endParaRPr lang="es-MX"/>
        </a:p>
      </dgm:t>
    </dgm:pt>
    <dgm:pt modelId="{947CF27B-0D80-463E-9509-092FF80BDA08}">
      <dgm:prSet phldrT="[Texto]"/>
      <dgm:spPr/>
      <dgm:t>
        <a:bodyPr/>
        <a:lstStyle/>
        <a:p>
          <a:r>
            <a:rPr lang="es-MX" dirty="0" smtClean="0"/>
            <a:t>Los costos ascienden a más de 60 </a:t>
          </a:r>
          <a:r>
            <a:rPr lang="es-MX" dirty="0" err="1" smtClean="0"/>
            <a:t>mdd</a:t>
          </a:r>
          <a:endParaRPr lang="es-MX" dirty="0"/>
        </a:p>
      </dgm:t>
    </dgm:pt>
    <dgm:pt modelId="{7E2CF91E-D2CC-492D-A2E2-31FD06E3945F}" type="parTrans" cxnId="{53E1D58B-188B-4A92-8E5B-3A739BE7BE59}">
      <dgm:prSet/>
      <dgm:spPr/>
      <dgm:t>
        <a:bodyPr/>
        <a:lstStyle/>
        <a:p>
          <a:endParaRPr lang="es-MX"/>
        </a:p>
      </dgm:t>
    </dgm:pt>
    <dgm:pt modelId="{4D31D69F-2FDF-482F-A510-454F6F7A0351}" type="sibTrans" cxnId="{53E1D58B-188B-4A92-8E5B-3A739BE7BE59}">
      <dgm:prSet/>
      <dgm:spPr/>
      <dgm:t>
        <a:bodyPr/>
        <a:lstStyle/>
        <a:p>
          <a:endParaRPr lang="es-MX"/>
        </a:p>
      </dgm:t>
    </dgm:pt>
    <dgm:pt modelId="{8D33463C-A380-483D-B469-C9EC19F50152}">
      <dgm:prSet phldrT="[Texto]"/>
      <dgm:spPr/>
      <dgm:t>
        <a:bodyPr/>
        <a:lstStyle/>
        <a:p>
          <a:r>
            <a:rPr lang="es-MX" dirty="0" smtClean="0"/>
            <a:t>Se esta perdiendo fe en </a:t>
          </a:r>
          <a:r>
            <a:rPr lang="es-MX" dirty="0" err="1" smtClean="0"/>
            <a:t>big</a:t>
          </a:r>
          <a:r>
            <a:rPr lang="es-MX" dirty="0" smtClean="0"/>
            <a:t> data.</a:t>
          </a:r>
          <a:endParaRPr lang="es-MX" dirty="0"/>
        </a:p>
      </dgm:t>
    </dgm:pt>
    <dgm:pt modelId="{87D5288A-A13B-40E1-B430-9343BCA295C8}" type="parTrans" cxnId="{7E361391-8599-44FC-B030-714354E00F50}">
      <dgm:prSet/>
      <dgm:spPr/>
      <dgm:t>
        <a:bodyPr/>
        <a:lstStyle/>
        <a:p>
          <a:endParaRPr lang="es-MX"/>
        </a:p>
      </dgm:t>
    </dgm:pt>
    <dgm:pt modelId="{871C1038-FFB8-4B66-AACD-5C3A73AFABB0}" type="sibTrans" cxnId="{7E361391-8599-44FC-B030-714354E00F50}">
      <dgm:prSet/>
      <dgm:spPr/>
      <dgm:t>
        <a:bodyPr/>
        <a:lstStyle/>
        <a:p>
          <a:endParaRPr lang="es-MX"/>
        </a:p>
      </dgm:t>
    </dgm:pt>
    <dgm:pt modelId="{53BCCF49-02FE-415F-B505-60F3983501F5}" type="pres">
      <dgm:prSet presAssocID="{E9F31FFF-1E67-44C2-A75B-FC2F07143B4B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DE381CDE-8216-44E6-A3C2-F515848E4C29}" type="pres">
      <dgm:prSet presAssocID="{D1030DB6-6AA7-463B-B6B9-4EE0F1D31550}" presName="thickLine" presStyleLbl="alignNode1" presStyleIdx="0" presStyleCnt="1"/>
      <dgm:spPr/>
    </dgm:pt>
    <dgm:pt modelId="{F90B9108-980D-4945-8F9F-916B18819F76}" type="pres">
      <dgm:prSet presAssocID="{D1030DB6-6AA7-463B-B6B9-4EE0F1D31550}" presName="horz1" presStyleCnt="0"/>
      <dgm:spPr/>
    </dgm:pt>
    <dgm:pt modelId="{95D4D9E8-DCAC-4A3D-B87F-8882EA61AD07}" type="pres">
      <dgm:prSet presAssocID="{D1030DB6-6AA7-463B-B6B9-4EE0F1D31550}" presName="tx1" presStyleLbl="revTx" presStyleIdx="0" presStyleCnt="4"/>
      <dgm:spPr/>
      <dgm:t>
        <a:bodyPr/>
        <a:lstStyle/>
        <a:p>
          <a:endParaRPr lang="es-ES"/>
        </a:p>
      </dgm:t>
    </dgm:pt>
    <dgm:pt modelId="{9F8FC304-6BD9-4329-A530-7A446DEAD7D6}" type="pres">
      <dgm:prSet presAssocID="{D1030DB6-6AA7-463B-B6B9-4EE0F1D31550}" presName="vert1" presStyleCnt="0"/>
      <dgm:spPr/>
    </dgm:pt>
    <dgm:pt modelId="{0AB71F88-81D6-49C9-93F4-C92D48E8FE80}" type="pres">
      <dgm:prSet presAssocID="{74A98CE5-0E1E-48CD-9D4C-CDC5AB017FFE}" presName="vertSpace2a" presStyleCnt="0"/>
      <dgm:spPr/>
    </dgm:pt>
    <dgm:pt modelId="{080FC0FE-BCA1-4417-8C37-23A2C5F66622}" type="pres">
      <dgm:prSet presAssocID="{74A98CE5-0E1E-48CD-9D4C-CDC5AB017FFE}" presName="horz2" presStyleCnt="0"/>
      <dgm:spPr/>
    </dgm:pt>
    <dgm:pt modelId="{AEE064D5-E1D3-40BB-B5D4-04A570D2EEA2}" type="pres">
      <dgm:prSet presAssocID="{74A98CE5-0E1E-48CD-9D4C-CDC5AB017FFE}" presName="horzSpace2" presStyleCnt="0"/>
      <dgm:spPr/>
    </dgm:pt>
    <dgm:pt modelId="{8AF0566C-2CB0-4BC9-AA7B-61FBAE807B6A}" type="pres">
      <dgm:prSet presAssocID="{74A98CE5-0E1E-48CD-9D4C-CDC5AB017FFE}" presName="tx2" presStyleLbl="revTx" presStyleIdx="1" presStyleCnt="4"/>
      <dgm:spPr/>
      <dgm:t>
        <a:bodyPr/>
        <a:lstStyle/>
        <a:p>
          <a:endParaRPr lang="es-ES"/>
        </a:p>
      </dgm:t>
    </dgm:pt>
    <dgm:pt modelId="{D29C8B0B-7C04-40E7-A6E6-B710EB2C6953}" type="pres">
      <dgm:prSet presAssocID="{74A98CE5-0E1E-48CD-9D4C-CDC5AB017FFE}" presName="vert2" presStyleCnt="0"/>
      <dgm:spPr/>
    </dgm:pt>
    <dgm:pt modelId="{51932846-CAFC-41D8-908E-060A22039F5A}" type="pres">
      <dgm:prSet presAssocID="{74A98CE5-0E1E-48CD-9D4C-CDC5AB017FFE}" presName="thinLine2b" presStyleLbl="callout" presStyleIdx="0" presStyleCnt="3"/>
      <dgm:spPr/>
    </dgm:pt>
    <dgm:pt modelId="{84E121CD-94FC-4B7E-95D2-E1B9DDEF4747}" type="pres">
      <dgm:prSet presAssocID="{74A98CE5-0E1E-48CD-9D4C-CDC5AB017FFE}" presName="vertSpace2b" presStyleCnt="0"/>
      <dgm:spPr/>
    </dgm:pt>
    <dgm:pt modelId="{955E1B28-EFA7-49D4-87D2-0F4814F177AE}" type="pres">
      <dgm:prSet presAssocID="{947CF27B-0D80-463E-9509-092FF80BDA08}" presName="horz2" presStyleCnt="0"/>
      <dgm:spPr/>
    </dgm:pt>
    <dgm:pt modelId="{06C81C10-5A7D-4B8A-83BD-4EB921D6AA25}" type="pres">
      <dgm:prSet presAssocID="{947CF27B-0D80-463E-9509-092FF80BDA08}" presName="horzSpace2" presStyleCnt="0"/>
      <dgm:spPr/>
    </dgm:pt>
    <dgm:pt modelId="{5D0A614F-33D6-4268-A8A8-B403C6765A29}" type="pres">
      <dgm:prSet presAssocID="{947CF27B-0D80-463E-9509-092FF80BDA08}" presName="tx2" presStyleLbl="revTx" presStyleIdx="2" presStyleCnt="4"/>
      <dgm:spPr/>
      <dgm:t>
        <a:bodyPr/>
        <a:lstStyle/>
        <a:p>
          <a:endParaRPr lang="es-MX"/>
        </a:p>
      </dgm:t>
    </dgm:pt>
    <dgm:pt modelId="{00C9150F-B8C5-4E99-97C1-A1E12FE2A8FF}" type="pres">
      <dgm:prSet presAssocID="{947CF27B-0D80-463E-9509-092FF80BDA08}" presName="vert2" presStyleCnt="0"/>
      <dgm:spPr/>
    </dgm:pt>
    <dgm:pt modelId="{60A0F715-0168-4F54-9781-77583B0A40E0}" type="pres">
      <dgm:prSet presAssocID="{947CF27B-0D80-463E-9509-092FF80BDA08}" presName="thinLine2b" presStyleLbl="callout" presStyleIdx="1" presStyleCnt="3"/>
      <dgm:spPr/>
    </dgm:pt>
    <dgm:pt modelId="{9849F093-BB41-4428-93EB-35F8EB33E5A6}" type="pres">
      <dgm:prSet presAssocID="{947CF27B-0D80-463E-9509-092FF80BDA08}" presName="vertSpace2b" presStyleCnt="0"/>
      <dgm:spPr/>
    </dgm:pt>
    <dgm:pt modelId="{2FF4FF21-078E-4311-873F-6C14E13FA257}" type="pres">
      <dgm:prSet presAssocID="{8D33463C-A380-483D-B469-C9EC19F50152}" presName="horz2" presStyleCnt="0"/>
      <dgm:spPr/>
    </dgm:pt>
    <dgm:pt modelId="{035A0453-9BDC-45F4-B2E2-92A8125FF1FF}" type="pres">
      <dgm:prSet presAssocID="{8D33463C-A380-483D-B469-C9EC19F50152}" presName="horzSpace2" presStyleCnt="0"/>
      <dgm:spPr/>
    </dgm:pt>
    <dgm:pt modelId="{8B618C67-FEAE-4227-83B1-0EBB0230827C}" type="pres">
      <dgm:prSet presAssocID="{8D33463C-A380-483D-B469-C9EC19F50152}" presName="tx2" presStyleLbl="revTx" presStyleIdx="3" presStyleCnt="4"/>
      <dgm:spPr/>
      <dgm:t>
        <a:bodyPr/>
        <a:lstStyle/>
        <a:p>
          <a:endParaRPr lang="es-ES"/>
        </a:p>
      </dgm:t>
    </dgm:pt>
    <dgm:pt modelId="{ECEC03EC-D418-4AAE-A5EC-6E60E6E36BA8}" type="pres">
      <dgm:prSet presAssocID="{8D33463C-A380-483D-B469-C9EC19F50152}" presName="vert2" presStyleCnt="0"/>
      <dgm:spPr/>
    </dgm:pt>
    <dgm:pt modelId="{9462638F-CEBF-4541-9B11-D23EF8822567}" type="pres">
      <dgm:prSet presAssocID="{8D33463C-A380-483D-B469-C9EC19F50152}" presName="thinLine2b" presStyleLbl="callout" presStyleIdx="2" presStyleCnt="3"/>
      <dgm:spPr/>
    </dgm:pt>
    <dgm:pt modelId="{BA8CFAE8-CFAE-4E13-9CAD-11EE55939184}" type="pres">
      <dgm:prSet presAssocID="{8D33463C-A380-483D-B469-C9EC19F50152}" presName="vertSpace2b" presStyleCnt="0"/>
      <dgm:spPr/>
    </dgm:pt>
  </dgm:ptLst>
  <dgm:cxnLst>
    <dgm:cxn modelId="{8518C188-D473-4ED9-9196-F8A5519E395E}" type="presOf" srcId="{947CF27B-0D80-463E-9509-092FF80BDA08}" destId="{5D0A614F-33D6-4268-A8A8-B403C6765A29}" srcOrd="0" destOrd="0" presId="urn:microsoft.com/office/officeart/2008/layout/LinedList"/>
    <dgm:cxn modelId="{6A55948B-AAB6-45EE-B027-84D4FA8756D1}" type="presOf" srcId="{E9F31FFF-1E67-44C2-A75B-FC2F07143B4B}" destId="{53BCCF49-02FE-415F-B505-60F3983501F5}" srcOrd="0" destOrd="0" presId="urn:microsoft.com/office/officeart/2008/layout/LinedList"/>
    <dgm:cxn modelId="{41A03E89-1C0D-473D-BCE8-D05C760CF11E}" type="presOf" srcId="{74A98CE5-0E1E-48CD-9D4C-CDC5AB017FFE}" destId="{8AF0566C-2CB0-4BC9-AA7B-61FBAE807B6A}" srcOrd="0" destOrd="0" presId="urn:microsoft.com/office/officeart/2008/layout/LinedList"/>
    <dgm:cxn modelId="{86282773-68B8-43B0-B35E-599164F1A67A}" type="presOf" srcId="{8D33463C-A380-483D-B469-C9EC19F50152}" destId="{8B618C67-FEAE-4227-83B1-0EBB0230827C}" srcOrd="0" destOrd="0" presId="urn:microsoft.com/office/officeart/2008/layout/LinedList"/>
    <dgm:cxn modelId="{A6A1BF78-97C3-4BDC-875F-6AF475387E79}" srcId="{D1030DB6-6AA7-463B-B6B9-4EE0F1D31550}" destId="{74A98CE5-0E1E-48CD-9D4C-CDC5AB017FFE}" srcOrd="0" destOrd="0" parTransId="{7C143BAD-BB37-4D79-8E46-02E7DF0863EF}" sibTransId="{237A1727-BAB0-4B9F-BE99-1D8BFF18EA84}"/>
    <dgm:cxn modelId="{53E1D58B-188B-4A92-8E5B-3A739BE7BE59}" srcId="{D1030DB6-6AA7-463B-B6B9-4EE0F1D31550}" destId="{947CF27B-0D80-463E-9509-092FF80BDA08}" srcOrd="1" destOrd="0" parTransId="{7E2CF91E-D2CC-492D-A2E2-31FD06E3945F}" sibTransId="{4D31D69F-2FDF-482F-A510-454F6F7A0351}"/>
    <dgm:cxn modelId="{DFE3975D-890A-41CA-9E78-22311A4188CB}" type="presOf" srcId="{D1030DB6-6AA7-463B-B6B9-4EE0F1D31550}" destId="{95D4D9E8-DCAC-4A3D-B87F-8882EA61AD07}" srcOrd="0" destOrd="0" presId="urn:microsoft.com/office/officeart/2008/layout/LinedList"/>
    <dgm:cxn modelId="{5503973A-FA88-48F8-8CAF-08A7EC40EFE8}" srcId="{E9F31FFF-1E67-44C2-A75B-FC2F07143B4B}" destId="{D1030DB6-6AA7-463B-B6B9-4EE0F1D31550}" srcOrd="0" destOrd="0" parTransId="{5D64E435-6F62-4B0A-9AF2-47615DCDC231}" sibTransId="{8E9B0EB9-515B-44FA-9E80-F6228947EE81}"/>
    <dgm:cxn modelId="{7E361391-8599-44FC-B030-714354E00F50}" srcId="{D1030DB6-6AA7-463B-B6B9-4EE0F1D31550}" destId="{8D33463C-A380-483D-B469-C9EC19F50152}" srcOrd="2" destOrd="0" parTransId="{87D5288A-A13B-40E1-B430-9343BCA295C8}" sibTransId="{871C1038-FFB8-4B66-AACD-5C3A73AFABB0}"/>
    <dgm:cxn modelId="{271913C0-F6C9-49FC-BFB3-ED5E4E639FB5}" type="presParOf" srcId="{53BCCF49-02FE-415F-B505-60F3983501F5}" destId="{DE381CDE-8216-44E6-A3C2-F515848E4C29}" srcOrd="0" destOrd="0" presId="urn:microsoft.com/office/officeart/2008/layout/LinedList"/>
    <dgm:cxn modelId="{FCE836F8-37BE-4521-9638-AAC369AEED7E}" type="presParOf" srcId="{53BCCF49-02FE-415F-B505-60F3983501F5}" destId="{F90B9108-980D-4945-8F9F-916B18819F76}" srcOrd="1" destOrd="0" presId="urn:microsoft.com/office/officeart/2008/layout/LinedList"/>
    <dgm:cxn modelId="{23BDA790-F1CE-4BC0-A2F7-695F7A580C2B}" type="presParOf" srcId="{F90B9108-980D-4945-8F9F-916B18819F76}" destId="{95D4D9E8-DCAC-4A3D-B87F-8882EA61AD07}" srcOrd="0" destOrd="0" presId="urn:microsoft.com/office/officeart/2008/layout/LinedList"/>
    <dgm:cxn modelId="{1E9D6A4B-C744-4F23-A22B-216557ABE407}" type="presParOf" srcId="{F90B9108-980D-4945-8F9F-916B18819F76}" destId="{9F8FC304-6BD9-4329-A530-7A446DEAD7D6}" srcOrd="1" destOrd="0" presId="urn:microsoft.com/office/officeart/2008/layout/LinedList"/>
    <dgm:cxn modelId="{07469469-86CB-4E79-ACEF-550BBB087206}" type="presParOf" srcId="{9F8FC304-6BD9-4329-A530-7A446DEAD7D6}" destId="{0AB71F88-81D6-49C9-93F4-C92D48E8FE80}" srcOrd="0" destOrd="0" presId="urn:microsoft.com/office/officeart/2008/layout/LinedList"/>
    <dgm:cxn modelId="{26C91F55-62CB-42B2-A946-41DD0AF03613}" type="presParOf" srcId="{9F8FC304-6BD9-4329-A530-7A446DEAD7D6}" destId="{080FC0FE-BCA1-4417-8C37-23A2C5F66622}" srcOrd="1" destOrd="0" presId="urn:microsoft.com/office/officeart/2008/layout/LinedList"/>
    <dgm:cxn modelId="{46138F6E-D709-4089-922A-96F9BDF52003}" type="presParOf" srcId="{080FC0FE-BCA1-4417-8C37-23A2C5F66622}" destId="{AEE064D5-E1D3-40BB-B5D4-04A570D2EEA2}" srcOrd="0" destOrd="0" presId="urn:microsoft.com/office/officeart/2008/layout/LinedList"/>
    <dgm:cxn modelId="{4FCDCCD6-05DC-4BD2-8A72-8A7D41CDF113}" type="presParOf" srcId="{080FC0FE-BCA1-4417-8C37-23A2C5F66622}" destId="{8AF0566C-2CB0-4BC9-AA7B-61FBAE807B6A}" srcOrd="1" destOrd="0" presId="urn:microsoft.com/office/officeart/2008/layout/LinedList"/>
    <dgm:cxn modelId="{6964804D-DD17-42E1-8434-63DFB5317467}" type="presParOf" srcId="{080FC0FE-BCA1-4417-8C37-23A2C5F66622}" destId="{D29C8B0B-7C04-40E7-A6E6-B710EB2C6953}" srcOrd="2" destOrd="0" presId="urn:microsoft.com/office/officeart/2008/layout/LinedList"/>
    <dgm:cxn modelId="{F53ED380-266D-4C90-AF04-F07CF67FB9CA}" type="presParOf" srcId="{9F8FC304-6BD9-4329-A530-7A446DEAD7D6}" destId="{51932846-CAFC-41D8-908E-060A22039F5A}" srcOrd="2" destOrd="0" presId="urn:microsoft.com/office/officeart/2008/layout/LinedList"/>
    <dgm:cxn modelId="{2AEF943E-9F79-4190-9C96-DE1DB4626FCE}" type="presParOf" srcId="{9F8FC304-6BD9-4329-A530-7A446DEAD7D6}" destId="{84E121CD-94FC-4B7E-95D2-E1B9DDEF4747}" srcOrd="3" destOrd="0" presId="urn:microsoft.com/office/officeart/2008/layout/LinedList"/>
    <dgm:cxn modelId="{27FE8F2D-52F2-4BC5-9B0D-8354EE7E9B6B}" type="presParOf" srcId="{9F8FC304-6BD9-4329-A530-7A446DEAD7D6}" destId="{955E1B28-EFA7-49D4-87D2-0F4814F177AE}" srcOrd="4" destOrd="0" presId="urn:microsoft.com/office/officeart/2008/layout/LinedList"/>
    <dgm:cxn modelId="{83138795-8127-4990-9D73-8BD6C28F6F80}" type="presParOf" srcId="{955E1B28-EFA7-49D4-87D2-0F4814F177AE}" destId="{06C81C10-5A7D-4B8A-83BD-4EB921D6AA25}" srcOrd="0" destOrd="0" presId="urn:microsoft.com/office/officeart/2008/layout/LinedList"/>
    <dgm:cxn modelId="{53481E03-C270-4C86-AEA7-4396A57F29FF}" type="presParOf" srcId="{955E1B28-EFA7-49D4-87D2-0F4814F177AE}" destId="{5D0A614F-33D6-4268-A8A8-B403C6765A29}" srcOrd="1" destOrd="0" presId="urn:microsoft.com/office/officeart/2008/layout/LinedList"/>
    <dgm:cxn modelId="{C3B98EBD-371B-4118-A62E-461177F0B023}" type="presParOf" srcId="{955E1B28-EFA7-49D4-87D2-0F4814F177AE}" destId="{00C9150F-B8C5-4E99-97C1-A1E12FE2A8FF}" srcOrd="2" destOrd="0" presId="urn:microsoft.com/office/officeart/2008/layout/LinedList"/>
    <dgm:cxn modelId="{A438E5DC-34A9-4E56-9608-F8E13F370365}" type="presParOf" srcId="{9F8FC304-6BD9-4329-A530-7A446DEAD7D6}" destId="{60A0F715-0168-4F54-9781-77583B0A40E0}" srcOrd="5" destOrd="0" presId="urn:microsoft.com/office/officeart/2008/layout/LinedList"/>
    <dgm:cxn modelId="{135E8B7D-1C6A-476A-91F0-9C7B35FF157E}" type="presParOf" srcId="{9F8FC304-6BD9-4329-A530-7A446DEAD7D6}" destId="{9849F093-BB41-4428-93EB-35F8EB33E5A6}" srcOrd="6" destOrd="0" presId="urn:microsoft.com/office/officeart/2008/layout/LinedList"/>
    <dgm:cxn modelId="{491E642A-B873-402A-948B-5BA6E3F422CA}" type="presParOf" srcId="{9F8FC304-6BD9-4329-A530-7A446DEAD7D6}" destId="{2FF4FF21-078E-4311-873F-6C14E13FA257}" srcOrd="7" destOrd="0" presId="urn:microsoft.com/office/officeart/2008/layout/LinedList"/>
    <dgm:cxn modelId="{ED34FDD1-5B98-4B04-B6D3-79143CC2A2EA}" type="presParOf" srcId="{2FF4FF21-078E-4311-873F-6C14E13FA257}" destId="{035A0453-9BDC-45F4-B2E2-92A8125FF1FF}" srcOrd="0" destOrd="0" presId="urn:microsoft.com/office/officeart/2008/layout/LinedList"/>
    <dgm:cxn modelId="{5662C1CF-C775-4BF1-94A0-693A3C08FCA1}" type="presParOf" srcId="{2FF4FF21-078E-4311-873F-6C14E13FA257}" destId="{8B618C67-FEAE-4227-83B1-0EBB0230827C}" srcOrd="1" destOrd="0" presId="urn:microsoft.com/office/officeart/2008/layout/LinedList"/>
    <dgm:cxn modelId="{B71F170D-DA1A-4FE6-9CE7-11A93FF85E8B}" type="presParOf" srcId="{2FF4FF21-078E-4311-873F-6C14E13FA257}" destId="{ECEC03EC-D418-4AAE-A5EC-6E60E6E36BA8}" srcOrd="2" destOrd="0" presId="urn:microsoft.com/office/officeart/2008/layout/LinedList"/>
    <dgm:cxn modelId="{67F7ECA6-C126-4A5D-B6CD-8A9AF93F48E0}" type="presParOf" srcId="{9F8FC304-6BD9-4329-A530-7A446DEAD7D6}" destId="{9462638F-CEBF-4541-9B11-D23EF8822567}" srcOrd="8" destOrd="0" presId="urn:microsoft.com/office/officeart/2008/layout/LinedList"/>
    <dgm:cxn modelId="{5DF54D15-61CC-463A-B3C6-4134C5D0486B}" type="presParOf" srcId="{9F8FC304-6BD9-4329-A530-7A446DEAD7D6}" destId="{BA8CFAE8-CFAE-4E13-9CAD-11EE55939184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381CDE-8216-44E6-A3C2-F515848E4C29}">
      <dsp:nvSpPr>
        <dsp:cNvPr id="0" name=""/>
        <dsp:cNvSpPr/>
      </dsp:nvSpPr>
      <dsp:spPr>
        <a:xfrm>
          <a:off x="0" y="0"/>
          <a:ext cx="609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D4D9E8-DCAC-4A3D-B87F-8882EA61AD07}">
      <dsp:nvSpPr>
        <dsp:cNvPr id="0" name=""/>
        <dsp:cNvSpPr/>
      </dsp:nvSpPr>
      <dsp:spPr>
        <a:xfrm>
          <a:off x="0" y="0"/>
          <a:ext cx="1219200" cy="406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Problemas</a:t>
          </a:r>
          <a:endParaRPr lang="es-MX" sz="1700" kern="1200" dirty="0"/>
        </a:p>
      </dsp:txBody>
      <dsp:txXfrm>
        <a:off x="0" y="0"/>
        <a:ext cx="1219200" cy="4064000"/>
      </dsp:txXfrm>
    </dsp:sp>
    <dsp:sp modelId="{8AF0566C-2CB0-4BC9-AA7B-61FBAE807B6A}">
      <dsp:nvSpPr>
        <dsp:cNvPr id="0" name=""/>
        <dsp:cNvSpPr/>
      </dsp:nvSpPr>
      <dsp:spPr>
        <a:xfrm>
          <a:off x="1310640" y="63500"/>
          <a:ext cx="4785360" cy="1269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A </a:t>
          </a:r>
          <a:r>
            <a:rPr lang="en-US" sz="3200" kern="1200" dirty="0" err="1" smtClean="0"/>
            <a:t>tres</a:t>
          </a:r>
          <a:r>
            <a:rPr lang="en-US" sz="3200" kern="1200" dirty="0" smtClean="0"/>
            <a:t> </a:t>
          </a:r>
          <a:r>
            <a:rPr lang="es-MX" sz="3200" kern="1200" dirty="0" smtClean="0"/>
            <a:t>años del proyecto, no hay resultados claros.</a:t>
          </a:r>
          <a:endParaRPr lang="es-MX" sz="3200" kern="1200" dirty="0"/>
        </a:p>
      </dsp:txBody>
      <dsp:txXfrm>
        <a:off x="1310640" y="63500"/>
        <a:ext cx="4785360" cy="1269999"/>
      </dsp:txXfrm>
    </dsp:sp>
    <dsp:sp modelId="{51932846-CAFC-41D8-908E-060A22039F5A}">
      <dsp:nvSpPr>
        <dsp:cNvPr id="0" name=""/>
        <dsp:cNvSpPr/>
      </dsp:nvSpPr>
      <dsp:spPr>
        <a:xfrm>
          <a:off x="1219199" y="1333499"/>
          <a:ext cx="4876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0A614F-33D6-4268-A8A8-B403C6765A29}">
      <dsp:nvSpPr>
        <dsp:cNvPr id="0" name=""/>
        <dsp:cNvSpPr/>
      </dsp:nvSpPr>
      <dsp:spPr>
        <a:xfrm>
          <a:off x="1310640" y="1396999"/>
          <a:ext cx="4785360" cy="1269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3200" kern="1200" dirty="0" smtClean="0"/>
            <a:t>Los costos ascienden a más de 60 </a:t>
          </a:r>
          <a:r>
            <a:rPr lang="es-MX" sz="3200" kern="1200" dirty="0" err="1" smtClean="0"/>
            <a:t>mdd</a:t>
          </a:r>
          <a:endParaRPr lang="es-MX" sz="3200" kern="1200" dirty="0"/>
        </a:p>
      </dsp:txBody>
      <dsp:txXfrm>
        <a:off x="1310640" y="1396999"/>
        <a:ext cx="4785360" cy="1269999"/>
      </dsp:txXfrm>
    </dsp:sp>
    <dsp:sp modelId="{60A0F715-0168-4F54-9781-77583B0A40E0}">
      <dsp:nvSpPr>
        <dsp:cNvPr id="0" name=""/>
        <dsp:cNvSpPr/>
      </dsp:nvSpPr>
      <dsp:spPr>
        <a:xfrm>
          <a:off x="1219199" y="2666999"/>
          <a:ext cx="4876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618C67-FEAE-4227-83B1-0EBB0230827C}">
      <dsp:nvSpPr>
        <dsp:cNvPr id="0" name=""/>
        <dsp:cNvSpPr/>
      </dsp:nvSpPr>
      <dsp:spPr>
        <a:xfrm>
          <a:off x="1310640" y="2730499"/>
          <a:ext cx="4785360" cy="1269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3200" kern="1200" dirty="0" smtClean="0"/>
            <a:t>Se esta perdiendo fe en </a:t>
          </a:r>
          <a:r>
            <a:rPr lang="es-MX" sz="3200" kern="1200" dirty="0" err="1" smtClean="0"/>
            <a:t>big</a:t>
          </a:r>
          <a:r>
            <a:rPr lang="es-MX" sz="3200" kern="1200" dirty="0" smtClean="0"/>
            <a:t> data.</a:t>
          </a:r>
          <a:endParaRPr lang="es-MX" sz="3200" kern="1200" dirty="0"/>
        </a:p>
      </dsp:txBody>
      <dsp:txXfrm>
        <a:off x="1310640" y="2730499"/>
        <a:ext cx="4785360" cy="1269999"/>
      </dsp:txXfrm>
    </dsp:sp>
    <dsp:sp modelId="{9462638F-CEBF-4541-9B11-D23EF8822567}">
      <dsp:nvSpPr>
        <dsp:cNvPr id="0" name=""/>
        <dsp:cNvSpPr/>
      </dsp:nvSpPr>
      <dsp:spPr>
        <a:xfrm>
          <a:off x="1219199" y="4000499"/>
          <a:ext cx="4876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750418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6021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11811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7819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2243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5839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07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291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615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233097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675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4" name="Google Shape;44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45" name="Google Shape;45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7" name="Google Shape;47;p4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48" name="Google Shape;48;p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0" name="Google Shape;50;p4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 i="1">
                <a:solidFill>
                  <a:srgbClr val="FFFFFF"/>
                </a:solidFill>
              </a:defRPr>
            </a:lvl1pPr>
            <a:lvl2pPr marL="914400" lvl="1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4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9800"/>
                </a:solidFill>
              </a:rPr>
              <a:t>“</a:t>
            </a:r>
            <a:endParaRPr sz="7200" b="1">
              <a:solidFill>
                <a:srgbClr val="FF9800"/>
              </a:solidFill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53" name="Google Shape;53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Google Shape;54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5" name="Google Shape;55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" name="Google Shape;57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8" name="Google Shape;58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" name="Google Shape;60;p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9" name="Imagen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1/27/2020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18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6" r:id="rId5"/>
    <p:sldLayoutId id="2147483658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tmp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eonpalafox.com/fundamentos_ds/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Introducción a la Ciencia de Datos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 smtClean="0">
                <a:solidFill>
                  <a:srgbClr val="FFC000"/>
                </a:solidFill>
              </a:rPr>
              <a:t>Dr. Leon Felipe Palafox Novack</a:t>
            </a:r>
          </a:p>
          <a:p>
            <a:r>
              <a:rPr lang="es-MX" sz="1600" b="1" dirty="0" smtClean="0">
                <a:solidFill>
                  <a:srgbClr val="FFC000"/>
                </a:solidFill>
              </a:rPr>
              <a:t>lpalafox@up.edu.mx</a:t>
            </a:r>
            <a:endParaRPr lang="es-MX" sz="1600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i="0" dirty="0"/>
              <a:t>The goal is to turn data into information, and information into </a:t>
            </a:r>
            <a:r>
              <a:rPr lang="en-US" i="0" dirty="0" smtClean="0"/>
              <a:t>insight</a:t>
            </a:r>
            <a:endParaRPr lang="en" dirty="0"/>
          </a:p>
          <a:p>
            <a:pPr marL="0" lvl="0" indent="0">
              <a:buNone/>
            </a:pPr>
            <a:endParaRPr lang="en" dirty="0" smtClean="0"/>
          </a:p>
          <a:p>
            <a:pPr marL="0" lvl="0" indent="0" algn="r">
              <a:buNone/>
            </a:pPr>
            <a:r>
              <a:rPr lang="en" dirty="0" smtClean="0"/>
              <a:t>Carly Fiorina</a:t>
            </a:r>
            <a:endParaRPr dirty="0"/>
          </a:p>
        </p:txBody>
      </p:sp>
      <p:sp>
        <p:nvSpPr>
          <p:cNvPr id="230" name="Google Shape;230;p15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7806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Historia de la Ciencia de datos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Qué </a:t>
            </a:r>
            <a:r>
              <a:rPr lang="es-MX" dirty="0"/>
              <a:t>es un Data </a:t>
            </a:r>
            <a:r>
              <a:rPr lang="es-MX" dirty="0" err="1"/>
              <a:t>Scientist</a:t>
            </a:r>
            <a:r>
              <a:rPr lang="es-MX" dirty="0"/>
              <a:t>?</a:t>
            </a:r>
          </a:p>
          <a:p>
            <a:pPr lvl="1"/>
            <a:r>
              <a:rPr lang="es-MX" dirty="0"/>
              <a:t>No es un analista</a:t>
            </a:r>
          </a:p>
          <a:p>
            <a:pPr lvl="1"/>
            <a:r>
              <a:rPr lang="es-MX" dirty="0"/>
              <a:t>No es un programador</a:t>
            </a:r>
          </a:p>
          <a:p>
            <a:pPr lvl="1"/>
            <a:r>
              <a:rPr lang="es-MX" dirty="0"/>
              <a:t>No es un programador de base de datos.</a:t>
            </a:r>
          </a:p>
          <a:p>
            <a:r>
              <a:rPr lang="es-MX" dirty="0"/>
              <a:t>Hace Ciencia?</a:t>
            </a:r>
          </a:p>
          <a:p>
            <a:pPr lvl="1"/>
            <a:r>
              <a:rPr lang="es-MX" dirty="0"/>
              <a:t>No nos importa</a:t>
            </a:r>
            <a:endParaRPr lang="en-US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05242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Conclusión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endParaRPr lang="es-MX" dirty="0"/>
          </a:p>
          <a:p>
            <a:r>
              <a:rPr lang="es-MX" dirty="0"/>
              <a:t>Se requirieron muchas condiciones para la aparición de Data </a:t>
            </a:r>
            <a:r>
              <a:rPr lang="es-MX" dirty="0" err="1"/>
              <a:t>Science</a:t>
            </a:r>
            <a:r>
              <a:rPr lang="es-MX" dirty="0"/>
              <a:t> como profesión:</a:t>
            </a:r>
          </a:p>
          <a:p>
            <a:pPr lvl="1"/>
            <a:r>
              <a:rPr lang="es-MX" dirty="0" err="1" smtClean="0"/>
              <a:t>Expertise</a:t>
            </a:r>
            <a:r>
              <a:rPr lang="es-MX" dirty="0" smtClean="0"/>
              <a:t> </a:t>
            </a:r>
            <a:r>
              <a:rPr lang="es-MX" dirty="0"/>
              <a:t>en Machine </a:t>
            </a:r>
            <a:r>
              <a:rPr lang="es-MX" dirty="0" err="1"/>
              <a:t>Learning</a:t>
            </a:r>
            <a:endParaRPr lang="en-US" dirty="0"/>
          </a:p>
          <a:p>
            <a:pPr lvl="1"/>
            <a:r>
              <a:rPr lang="en-US" dirty="0" smtClean="0"/>
              <a:t>Expertise </a:t>
            </a:r>
            <a:r>
              <a:rPr lang="en-US" dirty="0" err="1"/>
              <a:t>en</a:t>
            </a:r>
            <a:r>
              <a:rPr lang="en-US" dirty="0"/>
              <a:t> Hardware</a:t>
            </a:r>
          </a:p>
          <a:p>
            <a:pPr lvl="1"/>
            <a:r>
              <a:rPr lang="es-MX" b="1" dirty="0" err="1" smtClean="0"/>
              <a:t>Expertise</a:t>
            </a:r>
            <a:r>
              <a:rPr lang="es-MX" b="1" dirty="0" smtClean="0"/>
              <a:t> </a:t>
            </a:r>
            <a:r>
              <a:rPr lang="es-MX" b="1" dirty="0"/>
              <a:t>en Negocios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4219569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13</a:t>
            </a:fld>
            <a:endParaRPr lang="es-MX"/>
          </a:p>
        </p:txBody>
      </p:sp>
      <p:pic>
        <p:nvPicPr>
          <p:cNvPr id="3074" name="Picture 2" descr="Image result for data science venn diagram 2.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831" y="533400"/>
            <a:ext cx="5482197" cy="410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6341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14</a:t>
            </a:fld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900" y="769654"/>
            <a:ext cx="7319962" cy="3618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5044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i="0" dirty="0"/>
              <a:t>The world is now awash in data and we can see consumers in a lot clearer ways</a:t>
            </a:r>
            <a:r>
              <a:rPr lang="en-US" i="0" dirty="0" smtClean="0"/>
              <a:t>.</a:t>
            </a:r>
          </a:p>
          <a:p>
            <a:pPr marL="0" lvl="0" indent="0">
              <a:buNone/>
            </a:pPr>
            <a:endParaRPr lang="en" dirty="0" smtClean="0"/>
          </a:p>
          <a:p>
            <a:pPr marL="0" lvl="0" indent="0" algn="r">
              <a:buNone/>
            </a:pPr>
            <a:r>
              <a:rPr lang="es-MX" i="0" dirty="0"/>
              <a:t>Max </a:t>
            </a:r>
            <a:r>
              <a:rPr lang="es-MX" i="0" dirty="0" err="1"/>
              <a:t>Levchin</a:t>
            </a:r>
            <a:r>
              <a:rPr lang="es-MX" i="0" dirty="0"/>
              <a:t>, PayPal </a:t>
            </a:r>
            <a:r>
              <a:rPr lang="es-MX" i="0" dirty="0" err="1"/>
              <a:t>co-founder</a:t>
            </a:r>
            <a:endParaRPr dirty="0"/>
          </a:p>
        </p:txBody>
      </p:sp>
      <p:sp>
        <p:nvSpPr>
          <p:cNvPr id="230" name="Google Shape;230;p15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1088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d anderson cancer cen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14" y="1"/>
            <a:ext cx="7754486" cy="515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ibm wats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8063"/>
            <a:ext cx="552197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40787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/>
          <p:cNvGraphicFramePr/>
          <p:nvPr>
            <p:extLst/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684232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18</a:t>
            </a:fld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6885" y="412163"/>
            <a:ext cx="3646452" cy="4224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021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19</a:t>
            </a:fld>
            <a:endParaRPr lang="es-MX"/>
          </a:p>
        </p:txBody>
      </p:sp>
      <p:pic>
        <p:nvPicPr>
          <p:cNvPr id="3" name="Imagen 2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91" y="816429"/>
            <a:ext cx="4598778" cy="3728482"/>
          </a:xfrm>
          <a:prstGeom prst="rect">
            <a:avLst/>
          </a:prstGeom>
        </p:spPr>
      </p:pic>
      <p:pic>
        <p:nvPicPr>
          <p:cNvPr id="1026" name="Picture 2" descr="https://findlogovector.com/wp-content/uploads/2018/12/banorte-logo-vect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897" y="1789610"/>
            <a:ext cx="3209546" cy="178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8424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Anuncios parroquiales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Por que todos queremos saber como se va a calificar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20</a:t>
            </a:fld>
            <a:endParaRPr lang="es-MX"/>
          </a:p>
        </p:txBody>
      </p:sp>
      <p:pic>
        <p:nvPicPr>
          <p:cNvPr id="2050" name="Picture 2" descr="http://www.inclusiondigital.mx/wp-content/uploads/2019/04/Cartera-de-cre%CC%81dito-2019-03-1024x49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9" y="890664"/>
            <a:ext cx="6460581" cy="312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3056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El objetivo de esta clase es que sean capaces de fomentar el cambio de </a:t>
            </a:r>
            <a:r>
              <a:rPr lang="es-MX" dirty="0" err="1" smtClean="0"/>
              <a:t>mindset</a:t>
            </a:r>
            <a:r>
              <a:rPr lang="es-MX" dirty="0" smtClean="0"/>
              <a:t> de una empresa:</a:t>
            </a:r>
          </a:p>
          <a:p>
            <a:pPr lvl="1"/>
            <a:r>
              <a:rPr lang="es-MX" dirty="0" smtClean="0"/>
              <a:t>Data-</a:t>
            </a:r>
            <a:r>
              <a:rPr lang="es-MX" dirty="0" err="1" smtClean="0"/>
              <a:t>Driven</a:t>
            </a:r>
            <a:endParaRPr lang="es-MX" dirty="0" smtClean="0"/>
          </a:p>
          <a:p>
            <a:pPr lvl="2"/>
            <a:r>
              <a:rPr lang="es-MX" dirty="0" smtClean="0"/>
              <a:t>Que significa ser Data-</a:t>
            </a:r>
            <a:r>
              <a:rPr lang="es-MX" dirty="0" err="1" smtClean="0"/>
              <a:t>Driven</a:t>
            </a:r>
            <a:endParaRPr lang="es-MX" dirty="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278964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Tarea 2:</a:t>
            </a:r>
          </a:p>
          <a:p>
            <a:pPr lvl="1"/>
            <a:r>
              <a:rPr lang="es-MX" dirty="0" smtClean="0"/>
              <a:t>Leer los dos artículos que están en el sitio web.</a:t>
            </a:r>
          </a:p>
          <a:p>
            <a:pPr lvl="1"/>
            <a:r>
              <a:rPr lang="es-MX" dirty="0" smtClean="0"/>
              <a:t>Escribir una hoja de conclusiones sobre los beneficios de ser una empresa Data-</a:t>
            </a:r>
            <a:r>
              <a:rPr lang="es-MX" dirty="0" err="1" smtClean="0"/>
              <a:t>Driven</a:t>
            </a:r>
            <a:r>
              <a:rPr lang="es-MX" dirty="0" smtClean="0"/>
              <a:t>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97801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Datos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Tenemos que entender nuestra materia prima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562143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s-MX" i="0" dirty="0" err="1" smtClean="0"/>
              <a:t>The</a:t>
            </a:r>
            <a:r>
              <a:rPr lang="es-MX" i="0" dirty="0" smtClean="0"/>
              <a:t> </a:t>
            </a:r>
            <a:r>
              <a:rPr lang="es-MX" i="0" dirty="0" err="1" smtClean="0"/>
              <a:t>world’s</a:t>
            </a:r>
            <a:r>
              <a:rPr lang="es-MX" i="0" dirty="0" smtClean="0"/>
              <a:t> </a:t>
            </a:r>
            <a:r>
              <a:rPr lang="es-MX" i="0" dirty="0" err="1" smtClean="0"/>
              <a:t>most</a:t>
            </a:r>
            <a:r>
              <a:rPr lang="es-MX" i="0" dirty="0" smtClean="0"/>
              <a:t> </a:t>
            </a:r>
            <a:r>
              <a:rPr lang="es-MX" i="0" dirty="0" err="1" smtClean="0"/>
              <a:t>important</a:t>
            </a:r>
            <a:r>
              <a:rPr lang="es-MX" i="0" dirty="0" smtClean="0"/>
              <a:t> </a:t>
            </a:r>
            <a:r>
              <a:rPr lang="es-MX" i="0" dirty="0" err="1" smtClean="0"/>
              <a:t>resource</a:t>
            </a:r>
            <a:r>
              <a:rPr lang="es-MX" i="0" dirty="0" smtClean="0"/>
              <a:t> </a:t>
            </a:r>
            <a:r>
              <a:rPr lang="es-MX" i="0" dirty="0" err="1" smtClean="0"/>
              <a:t>is</a:t>
            </a:r>
            <a:r>
              <a:rPr lang="es-MX" i="0" dirty="0" smtClean="0"/>
              <a:t> no </a:t>
            </a:r>
            <a:r>
              <a:rPr lang="es-MX" i="0" dirty="0" err="1" smtClean="0"/>
              <a:t>longer</a:t>
            </a:r>
            <a:r>
              <a:rPr lang="es-MX" i="0" dirty="0" smtClean="0"/>
              <a:t> </a:t>
            </a:r>
            <a:r>
              <a:rPr lang="es-MX" i="0" dirty="0" err="1" smtClean="0"/>
              <a:t>oil</a:t>
            </a:r>
            <a:r>
              <a:rPr lang="es-MX" i="0" dirty="0" smtClean="0"/>
              <a:t>, </a:t>
            </a:r>
            <a:r>
              <a:rPr lang="es-MX" i="0" dirty="0" err="1" smtClean="0"/>
              <a:t>is</a:t>
            </a:r>
            <a:r>
              <a:rPr lang="es-MX" i="0" dirty="0" smtClean="0"/>
              <a:t> data</a:t>
            </a:r>
            <a:endParaRPr lang="en" dirty="0"/>
          </a:p>
          <a:p>
            <a:pPr marL="0" lvl="0" indent="0">
              <a:buNone/>
            </a:pPr>
            <a:endParaRPr lang="en" dirty="0" smtClean="0"/>
          </a:p>
          <a:p>
            <a:pPr marL="0" lvl="0" indent="0" algn="r">
              <a:buNone/>
            </a:pPr>
            <a:r>
              <a:rPr lang="en" dirty="0" smtClean="0"/>
              <a:t>The Economist</a:t>
            </a:r>
            <a:endParaRPr dirty="0"/>
          </a:p>
        </p:txBody>
      </p:sp>
      <p:sp>
        <p:nvSpPr>
          <p:cNvPr id="230" name="Google Shape;230;p15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733840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Qué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un </a:t>
            </a:r>
            <a:r>
              <a:rPr lang="en-US" dirty="0" err="1" smtClean="0"/>
              <a:t>dato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Es</a:t>
            </a:r>
            <a:r>
              <a:rPr lang="en-US" dirty="0"/>
              <a:t> la </a:t>
            </a:r>
            <a:r>
              <a:rPr lang="en-US" dirty="0" err="1"/>
              <a:t>unidad</a:t>
            </a:r>
            <a:r>
              <a:rPr lang="en-US" dirty="0"/>
              <a:t> </a:t>
            </a:r>
            <a:r>
              <a:rPr lang="en-US" dirty="0" err="1"/>
              <a:t>mínima</a:t>
            </a:r>
            <a:r>
              <a:rPr lang="en-US" dirty="0"/>
              <a:t> de </a:t>
            </a:r>
            <a:r>
              <a:rPr lang="en-US" dirty="0" err="1"/>
              <a:t>información</a:t>
            </a:r>
            <a:r>
              <a:rPr lang="en-US" dirty="0" smtClean="0"/>
              <a:t>?</a:t>
            </a:r>
            <a:endParaRPr lang="en-US" sz="1800" dirty="0"/>
          </a:p>
          <a:p>
            <a:pPr lvl="1"/>
            <a:r>
              <a:rPr lang="en-US" sz="2100" dirty="0" err="1"/>
              <a:t>Es</a:t>
            </a:r>
            <a:r>
              <a:rPr lang="en-US" sz="2100" dirty="0"/>
              <a:t> </a:t>
            </a:r>
            <a:r>
              <a:rPr lang="en-US" sz="2100" dirty="0" err="1"/>
              <a:t>aquello</a:t>
            </a:r>
            <a:r>
              <a:rPr lang="en-US" sz="2100" dirty="0"/>
              <a:t>, </a:t>
            </a:r>
            <a:r>
              <a:rPr lang="en-US" sz="2100" dirty="0" err="1"/>
              <a:t>que</a:t>
            </a:r>
            <a:r>
              <a:rPr lang="en-US" sz="2100" dirty="0"/>
              <a:t> dado un </a:t>
            </a:r>
            <a:r>
              <a:rPr lang="en-US" sz="2100" dirty="0" err="1"/>
              <a:t>contexto</a:t>
            </a:r>
            <a:r>
              <a:rPr lang="en-US" sz="2100" dirty="0"/>
              <a:t>, </a:t>
            </a:r>
            <a:r>
              <a:rPr lang="en-US" sz="2100" dirty="0" err="1"/>
              <a:t>nos</a:t>
            </a:r>
            <a:r>
              <a:rPr lang="en-US" sz="2100" dirty="0"/>
              <a:t> </a:t>
            </a:r>
            <a:r>
              <a:rPr lang="en-US" sz="2100" dirty="0" err="1"/>
              <a:t>puede</a:t>
            </a:r>
            <a:r>
              <a:rPr lang="en-US" sz="2100" dirty="0"/>
              <a:t> </a:t>
            </a:r>
            <a:r>
              <a:rPr lang="en-US" sz="2100" dirty="0" err="1"/>
              <a:t>proveer</a:t>
            </a:r>
            <a:r>
              <a:rPr lang="en-US" sz="2100" dirty="0"/>
              <a:t> de </a:t>
            </a:r>
            <a:r>
              <a:rPr lang="en-US" sz="2100" dirty="0" err="1"/>
              <a:t>información</a:t>
            </a:r>
            <a:r>
              <a:rPr lang="en-US" sz="2100" dirty="0"/>
              <a:t>.</a:t>
            </a:r>
          </a:p>
          <a:p>
            <a:pPr lvl="2"/>
            <a:r>
              <a:rPr lang="en-US" sz="1350" dirty="0"/>
              <a:t>El </a:t>
            </a:r>
            <a:r>
              <a:rPr lang="en-US" sz="1350" dirty="0" err="1"/>
              <a:t>contexto</a:t>
            </a:r>
            <a:r>
              <a:rPr lang="en-US" sz="1350" dirty="0"/>
              <a:t> </a:t>
            </a:r>
            <a:r>
              <a:rPr lang="en-US" sz="1350" dirty="0" err="1"/>
              <a:t>por</a:t>
            </a:r>
            <a:r>
              <a:rPr lang="en-US" sz="1350" dirty="0"/>
              <a:t> lo general se </a:t>
            </a:r>
            <a:r>
              <a:rPr lang="en-US" sz="1350" dirty="0" err="1"/>
              <a:t>puede</a:t>
            </a:r>
            <a:r>
              <a:rPr lang="en-US" sz="1350" dirty="0"/>
              <a:t> </a:t>
            </a:r>
            <a:r>
              <a:rPr lang="en-US" sz="1350" dirty="0" err="1"/>
              <a:t>inferir</a:t>
            </a:r>
            <a:r>
              <a:rPr lang="en-US" sz="1350" dirty="0" smtClean="0"/>
              <a:t>.</a:t>
            </a:r>
            <a:endParaRPr lang="en-US" sz="2100" dirty="0"/>
          </a:p>
          <a:p>
            <a:pPr lvl="1"/>
            <a:r>
              <a:rPr lang="en-US" sz="2100" dirty="0" err="1"/>
              <a:t>Ejemplos</a:t>
            </a:r>
            <a:r>
              <a:rPr lang="en-US" sz="2100" dirty="0"/>
              <a:t>:</a:t>
            </a:r>
          </a:p>
          <a:p>
            <a:pPr lvl="2"/>
            <a:r>
              <a:rPr lang="en-US" sz="1800" dirty="0" err="1"/>
              <a:t>Una</a:t>
            </a:r>
            <a:r>
              <a:rPr lang="en-US" sz="1800" dirty="0"/>
              <a:t> </a:t>
            </a:r>
            <a:r>
              <a:rPr lang="en-US" sz="1800" dirty="0" err="1"/>
              <a:t>foto</a:t>
            </a:r>
            <a:endParaRPr lang="en-US" sz="1800" dirty="0"/>
          </a:p>
          <a:p>
            <a:pPr lvl="2"/>
            <a:r>
              <a:rPr lang="en-US" sz="1800" dirty="0"/>
              <a:t>Un </a:t>
            </a:r>
            <a:r>
              <a:rPr lang="en-US" sz="1800" dirty="0" err="1" smtClean="0"/>
              <a:t>marcador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7955867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26</a:t>
            </a:fld>
            <a:endParaRPr lang="es-MX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026" y="869761"/>
            <a:ext cx="6280118" cy="334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276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27</a:t>
            </a:fld>
            <a:endParaRPr lang="es-MX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338" y="729463"/>
            <a:ext cx="6151661" cy="364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921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Cuantos</a:t>
            </a:r>
            <a:r>
              <a:rPr lang="en-US" dirty="0" smtClean="0"/>
              <a:t> </a:t>
            </a:r>
            <a:r>
              <a:rPr lang="en-US" dirty="0" err="1" smtClean="0"/>
              <a:t>tipos</a:t>
            </a:r>
            <a:r>
              <a:rPr lang="en-US" dirty="0" smtClean="0"/>
              <a:t> de </a:t>
            </a:r>
            <a:r>
              <a:rPr lang="en-US" dirty="0" err="1" smtClean="0"/>
              <a:t>datos</a:t>
            </a:r>
            <a:r>
              <a:rPr lang="en-US" dirty="0" smtClean="0"/>
              <a:t> hay?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Hay </a:t>
            </a:r>
            <a:r>
              <a:rPr lang="en-US" dirty="0" err="1"/>
              <a:t>muchas</a:t>
            </a:r>
            <a:r>
              <a:rPr lang="en-US" dirty="0"/>
              <a:t> </a:t>
            </a:r>
            <a:r>
              <a:rPr lang="en-US" dirty="0" err="1"/>
              <a:t>definiciones</a:t>
            </a:r>
            <a:r>
              <a:rPr lang="en-US" dirty="0"/>
              <a:t> </a:t>
            </a:r>
            <a:r>
              <a:rPr lang="en-US" dirty="0" err="1"/>
              <a:t>acerca</a:t>
            </a:r>
            <a:r>
              <a:rPr lang="en-US" dirty="0"/>
              <a:t> de los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hay:</a:t>
            </a:r>
          </a:p>
          <a:p>
            <a:pPr lvl="1"/>
            <a:r>
              <a:rPr lang="en-US" sz="2100" dirty="0" err="1"/>
              <a:t>Continuos</a:t>
            </a:r>
            <a:r>
              <a:rPr lang="en-US" sz="2100" dirty="0"/>
              <a:t> y </a:t>
            </a:r>
            <a:r>
              <a:rPr lang="en-US" sz="2100" dirty="0" err="1"/>
              <a:t>discretos</a:t>
            </a:r>
            <a:endParaRPr lang="en-US" sz="2100" dirty="0"/>
          </a:p>
          <a:p>
            <a:pPr lvl="1"/>
            <a:r>
              <a:rPr lang="en-US" sz="2100" dirty="0"/>
              <a:t>Big and Small</a:t>
            </a:r>
          </a:p>
          <a:p>
            <a:pPr marL="533400" lvl="1" indent="0">
              <a:buNone/>
            </a:pPr>
            <a:endParaRPr lang="en-US" sz="2100" dirty="0"/>
          </a:p>
          <a:p>
            <a:pPr lvl="1"/>
            <a:r>
              <a:rPr lang="en-US" sz="2100" dirty="0" err="1"/>
              <a:t>Aqui</a:t>
            </a:r>
            <a:r>
              <a:rPr lang="en-US" sz="2100" dirty="0"/>
              <a:t> </a:t>
            </a:r>
            <a:r>
              <a:rPr lang="en-US" sz="2100" dirty="0" err="1"/>
              <a:t>vamos</a:t>
            </a:r>
            <a:r>
              <a:rPr lang="en-US" sz="2100" dirty="0"/>
              <a:t> a </a:t>
            </a:r>
            <a:r>
              <a:rPr lang="en-US" sz="2100" dirty="0" err="1"/>
              <a:t>hablar</a:t>
            </a:r>
            <a:r>
              <a:rPr lang="en-US" sz="2100" dirty="0"/>
              <a:t> de </a:t>
            </a:r>
            <a:r>
              <a:rPr lang="en-US" sz="2100" dirty="0" err="1"/>
              <a:t>estructurados</a:t>
            </a:r>
            <a:r>
              <a:rPr lang="en-US" sz="2100" dirty="0"/>
              <a:t>, no </a:t>
            </a:r>
            <a:r>
              <a:rPr lang="en-US" sz="2100" dirty="0" err="1"/>
              <a:t>estructurados</a:t>
            </a:r>
            <a:r>
              <a:rPr lang="en-US" sz="2100" dirty="0"/>
              <a:t> y semi </a:t>
            </a:r>
            <a:r>
              <a:rPr lang="en-US" sz="2100" dirty="0" err="1"/>
              <a:t>estructurados</a:t>
            </a:r>
            <a:r>
              <a:rPr lang="en-US" sz="2100" dirty="0"/>
              <a:t>.</a:t>
            </a:r>
          </a:p>
          <a:p>
            <a:pPr lvl="1"/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0797528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Datos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Estructurados</a:t>
            </a:r>
            <a:r>
              <a:rPr lang="en-US" dirty="0" smtClean="0">
                <a:solidFill>
                  <a:srgbClr val="FF0000"/>
                </a:solidFill>
              </a:rPr>
              <a:t> y No </a:t>
            </a:r>
            <a:r>
              <a:rPr lang="en-US" dirty="0" err="1" smtClean="0">
                <a:solidFill>
                  <a:srgbClr val="FF0000"/>
                </a:solidFill>
              </a:rPr>
              <a:t>estructurados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 descr="Screen Shot 2017-12-10 at 11.52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043" y="1315092"/>
            <a:ext cx="4827708" cy="313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733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A mi no me importan las buenas calificaciones, mis creaciones seran el testamento de mi desempeño.</a:t>
            </a:r>
          </a:p>
          <a:p>
            <a:pPr marL="0" lvl="0" indent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Helmut Kohl</a:t>
            </a:r>
            <a:endParaRPr dirty="0"/>
          </a:p>
        </p:txBody>
      </p:sp>
      <p:sp>
        <p:nvSpPr>
          <p:cNvPr id="230" name="Google Shape;230;p15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Datos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Estructurados</a:t>
            </a:r>
            <a:r>
              <a:rPr lang="en-US" dirty="0">
                <a:solidFill>
                  <a:srgbClr val="FF0000"/>
                </a:solidFill>
              </a:rPr>
              <a:t> y No </a:t>
            </a:r>
            <a:r>
              <a:rPr lang="en-US" dirty="0" err="1">
                <a:solidFill>
                  <a:srgbClr val="FF0000"/>
                </a:solidFill>
              </a:rPr>
              <a:t>estructurados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39" y="1006868"/>
            <a:ext cx="5211552" cy="34958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87328" y="2006943"/>
            <a:ext cx="2519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Pobreza</a:t>
            </a:r>
            <a:r>
              <a:rPr lang="en-US" sz="1600" b="1" dirty="0"/>
              <a:t> a </a:t>
            </a:r>
            <a:r>
              <a:rPr lang="en-US" sz="1600" b="1" dirty="0" err="1"/>
              <a:t>nivel</a:t>
            </a:r>
            <a:r>
              <a:rPr lang="en-US" sz="1600" b="1" dirty="0"/>
              <a:t> </a:t>
            </a:r>
            <a:r>
              <a:rPr lang="en-US" sz="1600" b="1" dirty="0" err="1"/>
              <a:t>municipio</a:t>
            </a:r>
            <a:r>
              <a:rPr lang="en-US" sz="1600" b="1" dirty="0"/>
              <a:t> (CONEVAL)</a:t>
            </a:r>
          </a:p>
        </p:txBody>
      </p:sp>
    </p:spTree>
    <p:extLst>
      <p:ext uri="{BB962C8B-B14F-4D97-AF65-F5344CB8AC3E}">
        <p14:creationId xmlns:p14="http://schemas.microsoft.com/office/powerpoint/2010/main" val="11539849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Datos</a:t>
            </a:r>
            <a:r>
              <a:rPr lang="en-US" dirty="0" smtClean="0"/>
              <a:t> No </a:t>
            </a:r>
            <a:r>
              <a:rPr lang="en-US" dirty="0" err="1" smtClean="0"/>
              <a:t>Estructurados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 smtClean="0"/>
              <a:t>Se </a:t>
            </a:r>
            <a:r>
              <a:rPr lang="en-US" sz="2100" dirty="0" err="1"/>
              <a:t>estima</a:t>
            </a:r>
            <a:r>
              <a:rPr lang="en-US" sz="2100" dirty="0"/>
              <a:t> que el </a:t>
            </a:r>
            <a:r>
              <a:rPr lang="en-US" sz="2100" dirty="0" err="1"/>
              <a:t>grueso</a:t>
            </a:r>
            <a:r>
              <a:rPr lang="en-US" sz="2100" dirty="0"/>
              <a:t> de los </a:t>
            </a:r>
            <a:r>
              <a:rPr lang="en-US" sz="2100" dirty="0" err="1"/>
              <a:t>datos</a:t>
            </a:r>
            <a:r>
              <a:rPr lang="en-US" sz="2100" dirty="0"/>
              <a:t> que </a:t>
            </a:r>
            <a:r>
              <a:rPr lang="en-US" sz="2100" dirty="0" err="1"/>
              <a:t>existen</a:t>
            </a:r>
            <a:r>
              <a:rPr lang="en-US" sz="2100" dirty="0"/>
              <a:t> son no </a:t>
            </a:r>
            <a:r>
              <a:rPr lang="en-US" sz="2100" dirty="0" err="1" smtClean="0"/>
              <a:t>estructurados</a:t>
            </a:r>
            <a:endParaRPr lang="en-US" sz="2100" dirty="0" smtClean="0"/>
          </a:p>
          <a:p>
            <a:r>
              <a:rPr lang="en-US" sz="2100" dirty="0" smtClean="0"/>
              <a:t>Mucho valor del </a:t>
            </a:r>
            <a:r>
              <a:rPr lang="en-US" sz="2100" dirty="0" err="1" smtClean="0"/>
              <a:t>negocio</a:t>
            </a:r>
            <a:r>
              <a:rPr lang="en-US" sz="2100" dirty="0" smtClean="0"/>
              <a:t> </a:t>
            </a:r>
            <a:r>
              <a:rPr lang="en-US" sz="2100" dirty="0" err="1" smtClean="0"/>
              <a:t>esta</a:t>
            </a:r>
            <a:r>
              <a:rPr lang="en-US" sz="2100" dirty="0" smtClean="0"/>
              <a:t> </a:t>
            </a:r>
            <a:r>
              <a:rPr lang="en-US" sz="2100" dirty="0" err="1" smtClean="0"/>
              <a:t>escondido</a:t>
            </a:r>
            <a:r>
              <a:rPr lang="en-US" sz="2100" dirty="0" smtClean="0"/>
              <a:t> </a:t>
            </a:r>
            <a:r>
              <a:rPr lang="en-US" sz="2100" dirty="0" err="1" smtClean="0"/>
              <a:t>en</a:t>
            </a:r>
            <a:r>
              <a:rPr lang="en-US" sz="2100" dirty="0" smtClean="0"/>
              <a:t> </a:t>
            </a:r>
            <a:r>
              <a:rPr lang="en-US" sz="2100" dirty="0" err="1" smtClean="0"/>
              <a:t>datos</a:t>
            </a:r>
            <a:r>
              <a:rPr lang="en-US" sz="2100" dirty="0" smtClean="0"/>
              <a:t> no </a:t>
            </a:r>
            <a:r>
              <a:rPr lang="en-US" sz="2100" dirty="0" err="1"/>
              <a:t>e</a:t>
            </a:r>
            <a:r>
              <a:rPr lang="en-US" sz="2100" dirty="0" err="1" smtClean="0"/>
              <a:t>structurados</a:t>
            </a:r>
            <a:endParaRPr lang="en-US" sz="2100" dirty="0"/>
          </a:p>
          <a:p>
            <a:r>
              <a:rPr lang="en-US" sz="2100" dirty="0" err="1"/>
              <a:t>Imagenes</a:t>
            </a:r>
            <a:r>
              <a:rPr lang="en-US" sz="2100" dirty="0"/>
              <a:t>, Audio, Video</a:t>
            </a:r>
          </a:p>
          <a:p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50099434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Datos</a:t>
            </a:r>
            <a:r>
              <a:rPr lang="en-US" dirty="0" smtClean="0">
                <a:solidFill>
                  <a:srgbClr val="FF0000"/>
                </a:solidFill>
              </a:rPr>
              <a:t> no </a:t>
            </a:r>
            <a:r>
              <a:rPr lang="en-US" dirty="0" err="1" smtClean="0">
                <a:solidFill>
                  <a:srgbClr val="FF0000"/>
                </a:solidFill>
              </a:rPr>
              <a:t>Estructurados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65" y="1462688"/>
            <a:ext cx="2984936" cy="16781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684" y="2552117"/>
            <a:ext cx="5515316" cy="183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5873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Estructurados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Son </a:t>
            </a:r>
            <a:r>
              <a:rPr lang="en-US" sz="2100" dirty="0" err="1"/>
              <a:t>datos</a:t>
            </a:r>
            <a:r>
              <a:rPr lang="en-US" sz="2100" dirty="0"/>
              <a:t> </a:t>
            </a:r>
            <a:r>
              <a:rPr lang="en-US" sz="2100" dirty="0" err="1"/>
              <a:t>que</a:t>
            </a:r>
            <a:r>
              <a:rPr lang="en-US" sz="2100" dirty="0"/>
              <a:t> </a:t>
            </a:r>
            <a:r>
              <a:rPr lang="en-US" sz="2100" dirty="0" err="1"/>
              <a:t>cuentan</a:t>
            </a:r>
            <a:r>
              <a:rPr lang="en-US" sz="2100" dirty="0"/>
              <a:t> con </a:t>
            </a:r>
            <a:r>
              <a:rPr lang="en-US" sz="2100" dirty="0" err="1"/>
              <a:t>una</a:t>
            </a:r>
            <a:r>
              <a:rPr lang="en-US" sz="2100" dirty="0"/>
              <a:t> </a:t>
            </a:r>
            <a:r>
              <a:rPr lang="en-US" sz="2100" dirty="0" err="1"/>
              <a:t>estructura</a:t>
            </a:r>
            <a:r>
              <a:rPr lang="en-US" sz="2100" dirty="0"/>
              <a:t> pre-</a:t>
            </a:r>
            <a:r>
              <a:rPr lang="en-US" sz="2100" dirty="0" err="1"/>
              <a:t>definida</a:t>
            </a:r>
            <a:r>
              <a:rPr lang="en-US" sz="2100" dirty="0"/>
              <a:t>.</a:t>
            </a:r>
          </a:p>
          <a:p>
            <a:pPr lvl="1"/>
            <a:r>
              <a:rPr lang="en-US" sz="1800" dirty="0" err="1"/>
              <a:t>Estructuras</a:t>
            </a:r>
            <a:r>
              <a:rPr lang="en-US" sz="1800" dirty="0"/>
              <a:t> de </a:t>
            </a:r>
            <a:r>
              <a:rPr lang="en-US" sz="1800" dirty="0" err="1"/>
              <a:t>Datos</a:t>
            </a:r>
            <a:r>
              <a:rPr lang="en-US" sz="1800" dirty="0"/>
              <a:t> (</a:t>
            </a:r>
            <a:r>
              <a:rPr lang="en-US" sz="1800" dirty="0" err="1" smtClean="0"/>
              <a:t>También</a:t>
            </a:r>
            <a:r>
              <a:rPr lang="en-US" sz="1800" dirty="0" smtClean="0"/>
              <a:t> </a:t>
            </a:r>
            <a:r>
              <a:rPr lang="en-US" sz="1800" dirty="0" err="1"/>
              <a:t>llamados</a:t>
            </a:r>
            <a:r>
              <a:rPr lang="en-US" sz="1800" dirty="0"/>
              <a:t> </a:t>
            </a:r>
            <a:r>
              <a:rPr lang="en-US" sz="1800" dirty="0" err="1"/>
              <a:t>modelos</a:t>
            </a:r>
            <a:r>
              <a:rPr lang="en-US" sz="1800" dirty="0"/>
              <a:t> de </a:t>
            </a:r>
            <a:r>
              <a:rPr lang="en-US" sz="1800" dirty="0" err="1"/>
              <a:t>datos</a:t>
            </a:r>
            <a:r>
              <a:rPr lang="en-US" sz="1800" dirty="0" smtClean="0"/>
              <a:t>)</a:t>
            </a:r>
            <a:endParaRPr lang="en-US" sz="1800" dirty="0"/>
          </a:p>
          <a:p>
            <a:pPr lvl="2"/>
            <a:r>
              <a:rPr lang="en-US" sz="1350" dirty="0"/>
              <a:t>Colas, </a:t>
            </a:r>
            <a:r>
              <a:rPr lang="en-US" sz="1350" dirty="0" err="1"/>
              <a:t>Listas</a:t>
            </a:r>
            <a:r>
              <a:rPr lang="en-US" sz="1350" dirty="0"/>
              <a:t>, </a:t>
            </a:r>
            <a:r>
              <a:rPr lang="en-US" sz="1350" dirty="0" err="1"/>
              <a:t>Arreglos</a:t>
            </a:r>
            <a:r>
              <a:rPr lang="en-US" sz="1350" dirty="0"/>
              <a:t>, </a:t>
            </a:r>
            <a:r>
              <a:rPr lang="en-US" sz="1350" dirty="0" err="1"/>
              <a:t>Pilas</a:t>
            </a:r>
            <a:r>
              <a:rPr lang="en-US" sz="1350" dirty="0"/>
              <a:t> (stack</a:t>
            </a:r>
            <a:r>
              <a:rPr lang="en-US" sz="1350" dirty="0" smtClean="0"/>
              <a:t>)</a:t>
            </a:r>
            <a:endParaRPr lang="en-US" sz="1350" dirty="0"/>
          </a:p>
          <a:p>
            <a:pPr lvl="2"/>
            <a:r>
              <a:rPr lang="en-US" sz="1350" dirty="0" err="1"/>
              <a:t>Tablas</a:t>
            </a:r>
            <a:r>
              <a:rPr lang="en-US" sz="1350" dirty="0"/>
              <a:t> </a:t>
            </a:r>
            <a:r>
              <a:rPr lang="en-US" sz="1350" dirty="0" err="1"/>
              <a:t>como</a:t>
            </a:r>
            <a:r>
              <a:rPr lang="en-US" sz="1350" dirty="0"/>
              <a:t> </a:t>
            </a:r>
            <a:r>
              <a:rPr lang="en-US" sz="1350" dirty="0" err="1"/>
              <a:t>hojas</a:t>
            </a:r>
            <a:r>
              <a:rPr lang="en-US" sz="1350" dirty="0"/>
              <a:t> de </a:t>
            </a:r>
            <a:r>
              <a:rPr lang="en-US" sz="1350" dirty="0" err="1"/>
              <a:t>cálculo</a:t>
            </a:r>
            <a:r>
              <a:rPr lang="en-US" sz="1350" dirty="0"/>
              <a:t>, un </a:t>
            </a:r>
            <a:r>
              <a:rPr lang="en-US" sz="1350" dirty="0" err="1"/>
              <a:t>archivo</a:t>
            </a:r>
            <a:r>
              <a:rPr lang="en-US" sz="1350" dirty="0"/>
              <a:t> de excel, </a:t>
            </a:r>
            <a:r>
              <a:rPr lang="en-US" sz="1350" dirty="0" err="1" smtClean="0"/>
              <a:t>etc</a:t>
            </a:r>
            <a:endParaRPr lang="en-US" sz="1350" dirty="0"/>
          </a:p>
          <a:p>
            <a:pPr lvl="2"/>
            <a:r>
              <a:rPr lang="en-US" sz="1350" dirty="0" err="1"/>
              <a:t>Mapas</a:t>
            </a:r>
            <a:r>
              <a:rPr lang="en-US" sz="1350" dirty="0"/>
              <a:t> </a:t>
            </a:r>
            <a:r>
              <a:rPr lang="en-US" sz="1350" dirty="0" err="1"/>
              <a:t>cartográficos</a:t>
            </a:r>
            <a:r>
              <a:rPr lang="en-US" sz="1350" dirty="0"/>
              <a:t> </a:t>
            </a:r>
            <a:r>
              <a:rPr lang="en-US" sz="1350" dirty="0" err="1"/>
              <a:t>tipo</a:t>
            </a:r>
            <a:r>
              <a:rPr lang="en-US" sz="1350" dirty="0"/>
              <a:t> GIS (Google Earth</a:t>
            </a:r>
            <a:r>
              <a:rPr lang="en-US" sz="1350" dirty="0" smtClean="0"/>
              <a:t>)</a:t>
            </a:r>
            <a:endParaRPr lang="en-US" sz="1350" dirty="0"/>
          </a:p>
        </p:txBody>
      </p:sp>
    </p:spTree>
    <p:extLst>
      <p:ext uri="{BB962C8B-B14F-4D97-AF65-F5344CB8AC3E}">
        <p14:creationId xmlns:p14="http://schemas.microsoft.com/office/powerpoint/2010/main" val="13317294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Estructurados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smtClean="0"/>
              <a:t>Son </a:t>
            </a:r>
            <a:r>
              <a:rPr lang="en-US" sz="2000" dirty="0" err="1" smtClean="0"/>
              <a:t>aquellos</a:t>
            </a:r>
            <a:r>
              <a:rPr lang="en-US" sz="2000" dirty="0" smtClean="0"/>
              <a:t> que </a:t>
            </a:r>
            <a:r>
              <a:rPr lang="en-US" sz="2000" dirty="0" err="1" smtClean="0"/>
              <a:t>organizan</a:t>
            </a:r>
            <a:r>
              <a:rPr lang="en-US" sz="2000" dirty="0" smtClean="0"/>
              <a:t> </a:t>
            </a:r>
            <a:r>
              <a:rPr lang="en-US" sz="2000" dirty="0" err="1" smtClean="0"/>
              <a:t>elementos</a:t>
            </a:r>
            <a:r>
              <a:rPr lang="en-US" sz="2000" dirty="0" smtClean="0"/>
              <a:t> de los </a:t>
            </a:r>
            <a:r>
              <a:rPr lang="en-US" sz="2000" dirty="0" err="1" smtClean="0"/>
              <a:t>datos</a:t>
            </a:r>
            <a:r>
              <a:rPr lang="en-US" sz="2000" dirty="0" smtClean="0"/>
              <a:t> y </a:t>
            </a:r>
            <a:r>
              <a:rPr lang="en-US" sz="2000" dirty="0" err="1" smtClean="0"/>
              <a:t>tienen</a:t>
            </a:r>
            <a:r>
              <a:rPr lang="en-US" sz="2000" dirty="0" smtClean="0"/>
              <a:t> </a:t>
            </a:r>
            <a:r>
              <a:rPr lang="en-US" sz="2000" dirty="0" err="1" smtClean="0"/>
              <a:t>patrones</a:t>
            </a:r>
            <a:r>
              <a:rPr lang="en-US" sz="2000" dirty="0" smtClean="0"/>
              <a:t> de </a:t>
            </a:r>
            <a:r>
              <a:rPr lang="en-US" sz="2000" dirty="0" err="1" smtClean="0"/>
              <a:t>como</a:t>
            </a:r>
            <a:r>
              <a:rPr lang="en-US" sz="2000" dirty="0" smtClean="0"/>
              <a:t> se </a:t>
            </a:r>
            <a:r>
              <a:rPr lang="en-US" sz="2000" dirty="0" err="1" smtClean="0"/>
              <a:t>relacionan</a:t>
            </a:r>
            <a:r>
              <a:rPr lang="en-US" sz="2000" dirty="0" smtClean="0"/>
              <a:t> </a:t>
            </a:r>
            <a:r>
              <a:rPr lang="en-US" sz="2000" dirty="0" err="1" smtClean="0"/>
              <a:t>uno</a:t>
            </a:r>
            <a:r>
              <a:rPr lang="en-US" sz="2000" dirty="0" smtClean="0"/>
              <a:t> con </a:t>
            </a:r>
            <a:r>
              <a:rPr lang="en-US" sz="2000" dirty="0" err="1" smtClean="0"/>
              <a:t>otro</a:t>
            </a:r>
            <a:r>
              <a:rPr lang="en-US" sz="2000" dirty="0" smtClean="0"/>
              <a:t>, y </a:t>
            </a:r>
            <a:r>
              <a:rPr lang="en-US" sz="2000" dirty="0" err="1" smtClean="0"/>
              <a:t>como</a:t>
            </a:r>
            <a:r>
              <a:rPr lang="en-US" sz="2000" dirty="0" smtClean="0"/>
              <a:t> se </a:t>
            </a:r>
            <a:r>
              <a:rPr lang="en-US" sz="2000" dirty="0" err="1" smtClean="0"/>
              <a:t>relacionan</a:t>
            </a:r>
            <a:r>
              <a:rPr lang="en-US" sz="2000" dirty="0" smtClean="0"/>
              <a:t> con el resto del </a:t>
            </a:r>
            <a:r>
              <a:rPr lang="en-US" sz="2000" dirty="0" err="1" smtClean="0"/>
              <a:t>mundo</a:t>
            </a:r>
            <a:r>
              <a:rPr lang="en-US" sz="2000" dirty="0" smtClean="0"/>
              <a:t>.</a:t>
            </a:r>
          </a:p>
          <a:p>
            <a:endParaRPr lang="en-US" sz="2000" dirty="0"/>
          </a:p>
          <a:p>
            <a:r>
              <a:rPr lang="en-US" sz="2000" dirty="0" err="1" smtClean="0"/>
              <a:t>También</a:t>
            </a:r>
            <a:r>
              <a:rPr lang="en-US" sz="2000" dirty="0" smtClean="0"/>
              <a:t> se dice que un </a:t>
            </a:r>
            <a:r>
              <a:rPr lang="en-US" sz="2000" dirty="0" err="1" smtClean="0"/>
              <a:t>dato</a:t>
            </a:r>
            <a:r>
              <a:rPr lang="en-US" sz="2000" dirty="0" smtClean="0"/>
              <a:t> </a:t>
            </a:r>
            <a:r>
              <a:rPr lang="en-US" sz="2000" dirty="0" err="1" smtClean="0"/>
              <a:t>estructurado</a:t>
            </a:r>
            <a:r>
              <a:rPr lang="en-US" sz="2000" dirty="0" smtClean="0"/>
              <a:t> </a:t>
            </a:r>
            <a:r>
              <a:rPr lang="en-US" sz="2000" dirty="0" err="1" smtClean="0"/>
              <a:t>es</a:t>
            </a:r>
            <a:r>
              <a:rPr lang="en-US" sz="2000" dirty="0" smtClean="0"/>
              <a:t> </a:t>
            </a:r>
            <a:r>
              <a:rPr lang="en-US" sz="2000" dirty="0" err="1" smtClean="0"/>
              <a:t>aquel</a:t>
            </a:r>
            <a:r>
              <a:rPr lang="en-US" sz="2000" dirty="0" smtClean="0"/>
              <a:t> que se </a:t>
            </a:r>
            <a:r>
              <a:rPr lang="en-US" sz="2000" dirty="0" err="1" smtClean="0"/>
              <a:t>asocia</a:t>
            </a:r>
            <a:r>
              <a:rPr lang="en-US" sz="2000" dirty="0" smtClean="0"/>
              <a:t> a un </a:t>
            </a:r>
            <a:r>
              <a:rPr lang="en-US" sz="2000" dirty="0" err="1" smtClean="0"/>
              <a:t>modelo</a:t>
            </a:r>
            <a:r>
              <a:rPr lang="en-US" sz="2000" dirty="0" smtClean="0"/>
              <a:t> de </a:t>
            </a:r>
            <a:r>
              <a:rPr lang="en-US" sz="2000" dirty="0" err="1" smtClean="0"/>
              <a:t>dato</a:t>
            </a:r>
            <a:r>
              <a:rPr lang="en-US" sz="2000" dirty="0" smtClean="0"/>
              <a:t>.</a:t>
            </a:r>
            <a:endParaRPr lang="en-US" sz="2000" dirty="0"/>
          </a:p>
          <a:p>
            <a:pPr lvl="1"/>
            <a:r>
              <a:rPr lang="en-US" sz="2000" dirty="0" smtClean="0"/>
              <a:t>Un </a:t>
            </a:r>
            <a:r>
              <a:rPr lang="en-US" sz="2000" dirty="0" err="1" smtClean="0"/>
              <a:t>modelo</a:t>
            </a:r>
            <a:r>
              <a:rPr lang="en-US" sz="2000" dirty="0" smtClean="0"/>
              <a:t> de </a:t>
            </a:r>
            <a:r>
              <a:rPr lang="en-US" sz="2000" dirty="0" err="1" smtClean="0"/>
              <a:t>dato</a:t>
            </a:r>
            <a:r>
              <a:rPr lang="en-US" sz="2000" dirty="0" smtClean="0"/>
              <a:t> da </a:t>
            </a:r>
            <a:r>
              <a:rPr lang="en-US" sz="2000" dirty="0" err="1" smtClean="0"/>
              <a:t>estructura</a:t>
            </a:r>
            <a:r>
              <a:rPr lang="en-US" sz="2000" dirty="0" smtClean="0"/>
              <a:t> y </a:t>
            </a:r>
            <a:r>
              <a:rPr lang="en-US" sz="2000" dirty="0" err="1" smtClean="0"/>
              <a:t>capacidad</a:t>
            </a:r>
            <a:r>
              <a:rPr lang="en-US" sz="2000" dirty="0" smtClean="0"/>
              <a:t> de </a:t>
            </a:r>
            <a:r>
              <a:rPr lang="en-US" sz="2000" dirty="0" err="1" smtClean="0"/>
              <a:t>relación</a:t>
            </a:r>
            <a:r>
              <a:rPr lang="en-US" sz="2000" dirty="0" smtClean="0"/>
              <a:t> al </a:t>
            </a:r>
            <a:r>
              <a:rPr lang="en-US" sz="2000" dirty="0" err="1" smtClean="0"/>
              <a:t>dato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19431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Datos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Estructurados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544" y="1004641"/>
            <a:ext cx="5972811" cy="349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80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Datos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Estructurados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" y="1327150"/>
            <a:ext cx="3626778" cy="1323583"/>
          </a:xfrm>
        </p:spPr>
        <p:txBody>
          <a:bodyPr/>
          <a:lstStyle/>
          <a:p>
            <a:r>
              <a:rPr lang="en-US" dirty="0" smtClean="0"/>
              <a:t>Bases de </a:t>
            </a:r>
            <a:r>
              <a:rPr lang="en-US" dirty="0" err="1" smtClean="0"/>
              <a:t>Datos</a:t>
            </a:r>
            <a:endParaRPr lang="en-US" dirty="0" smtClean="0"/>
          </a:p>
          <a:p>
            <a:pPr lvl="1"/>
            <a:r>
              <a:rPr lang="en-US" dirty="0" err="1" smtClean="0"/>
              <a:t>Diagrama</a:t>
            </a:r>
            <a:r>
              <a:rPr lang="en-US" dirty="0" smtClean="0"/>
              <a:t> </a:t>
            </a:r>
            <a:r>
              <a:rPr lang="en-US" dirty="0" err="1" smtClean="0"/>
              <a:t>Entidad</a:t>
            </a:r>
            <a:r>
              <a:rPr lang="en-US" dirty="0" smtClean="0"/>
              <a:t> </a:t>
            </a:r>
            <a:r>
              <a:rPr lang="en-US" dirty="0" err="1" smtClean="0"/>
              <a:t>Relación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750" y="1890445"/>
            <a:ext cx="5072089" cy="241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79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n-US" dirty="0" smtClean="0">
                <a:solidFill>
                  <a:srgbClr val="FF0000"/>
                </a:solidFill>
              </a:rPr>
              <a:t>Base de </a:t>
            </a:r>
            <a:r>
              <a:rPr lang="en-US" dirty="0" err="1" smtClean="0">
                <a:solidFill>
                  <a:srgbClr val="FF0000"/>
                </a:solidFill>
              </a:rPr>
              <a:t>Datos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an 3"/>
          <p:cNvSpPr/>
          <p:nvPr/>
        </p:nvSpPr>
        <p:spPr>
          <a:xfrm>
            <a:off x="658918" y="2031952"/>
            <a:ext cx="1156643" cy="149670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173" y="1158875"/>
            <a:ext cx="2196920" cy="12850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04" y="2780471"/>
            <a:ext cx="2029796" cy="11872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432" y="1161800"/>
            <a:ext cx="2661920" cy="15570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068" y="2848336"/>
            <a:ext cx="2594999" cy="1517868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8" idx="1"/>
            <a:endCxn id="4" idx="4"/>
          </p:cNvCxnSpPr>
          <p:nvPr/>
        </p:nvCxnSpPr>
        <p:spPr>
          <a:xfrm flipH="1">
            <a:off x="1815561" y="1801387"/>
            <a:ext cx="558612" cy="9789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1"/>
            <a:endCxn id="4" idx="4"/>
          </p:cNvCxnSpPr>
          <p:nvPr/>
        </p:nvCxnSpPr>
        <p:spPr>
          <a:xfrm flipH="1" flipV="1">
            <a:off x="1815560" y="2780304"/>
            <a:ext cx="498944" cy="5938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1"/>
            <a:endCxn id="4" idx="4"/>
          </p:cNvCxnSpPr>
          <p:nvPr/>
        </p:nvCxnSpPr>
        <p:spPr>
          <a:xfrm flipH="1">
            <a:off x="1815561" y="1940306"/>
            <a:ext cx="3367872" cy="839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1"/>
            <a:endCxn id="4" idx="4"/>
          </p:cNvCxnSpPr>
          <p:nvPr/>
        </p:nvCxnSpPr>
        <p:spPr>
          <a:xfrm flipH="1" flipV="1">
            <a:off x="1815561" y="2780304"/>
            <a:ext cx="3095508" cy="8269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805487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n-US" dirty="0" err="1" smtClean="0">
                <a:solidFill>
                  <a:srgbClr val="FF0000"/>
                </a:solidFill>
              </a:rPr>
              <a:t>Datos</a:t>
            </a:r>
            <a:r>
              <a:rPr lang="en-US" dirty="0" smtClean="0">
                <a:solidFill>
                  <a:srgbClr val="FF0000"/>
                </a:solidFill>
              </a:rPr>
              <a:t> </a:t>
            </a:r>
            <a:r>
              <a:rPr lang="en-US" dirty="0" err="1" smtClean="0">
                <a:solidFill>
                  <a:srgbClr val="FF0000"/>
                </a:solidFill>
              </a:rPr>
              <a:t>Estructurados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82010" y="867701"/>
            <a:ext cx="4409208" cy="3712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4278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Estructurados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Para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querriamos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vista?</a:t>
            </a:r>
          </a:p>
          <a:p>
            <a:endParaRPr lang="en-US" dirty="0"/>
          </a:p>
          <a:p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es</a:t>
            </a:r>
            <a:r>
              <a:rPr lang="en-US" dirty="0" smtClean="0"/>
              <a:t> </a:t>
            </a:r>
            <a:r>
              <a:rPr lang="en-US" dirty="0" err="1" smtClean="0"/>
              <a:t>importante</a:t>
            </a:r>
            <a:r>
              <a:rPr lang="en-US" dirty="0" smtClean="0"/>
              <a:t> </a:t>
            </a:r>
            <a:r>
              <a:rPr lang="en-US" dirty="0" err="1" smtClean="0"/>
              <a:t>conocer</a:t>
            </a:r>
            <a:r>
              <a:rPr lang="en-US" dirty="0" smtClean="0"/>
              <a:t> el </a:t>
            </a:r>
            <a:r>
              <a:rPr lang="en-US" dirty="0" err="1" smtClean="0"/>
              <a:t>diagrama</a:t>
            </a:r>
            <a:r>
              <a:rPr lang="en-US" dirty="0" smtClean="0"/>
              <a:t> </a:t>
            </a:r>
            <a:r>
              <a:rPr lang="en-US" dirty="0" err="1" smtClean="0"/>
              <a:t>entidad-relación</a:t>
            </a:r>
            <a:r>
              <a:rPr lang="en-US" dirty="0" smtClean="0"/>
              <a:t>?</a:t>
            </a:r>
          </a:p>
          <a:p>
            <a:endParaRPr lang="en-US" dirty="0"/>
          </a:p>
          <a:p>
            <a:r>
              <a:rPr lang="en-US" dirty="0" err="1" smtClean="0"/>
              <a:t>Que</a:t>
            </a:r>
            <a:r>
              <a:rPr lang="en-US" dirty="0" smtClean="0"/>
              <a:t> </a:t>
            </a:r>
            <a:r>
              <a:rPr lang="en-US" dirty="0" err="1" smtClean="0"/>
              <a:t>otras</a:t>
            </a:r>
            <a:r>
              <a:rPr lang="en-US" dirty="0" smtClean="0"/>
              <a:t> </a:t>
            </a:r>
            <a:r>
              <a:rPr lang="en-US" dirty="0" err="1" smtClean="0"/>
              <a:t>cosas</a:t>
            </a:r>
            <a:r>
              <a:rPr lang="en-US" dirty="0" smtClean="0"/>
              <a:t> </a:t>
            </a:r>
            <a:r>
              <a:rPr lang="en-US" dirty="0" err="1" smtClean="0"/>
              <a:t>necesita</a:t>
            </a:r>
            <a:r>
              <a:rPr lang="en-US" dirty="0" smtClean="0"/>
              <a:t> </a:t>
            </a:r>
            <a:r>
              <a:rPr lang="en-US" dirty="0" err="1" smtClean="0"/>
              <a:t>una</a:t>
            </a:r>
            <a:r>
              <a:rPr lang="en-US" dirty="0" smtClean="0"/>
              <a:t> base de </a:t>
            </a:r>
            <a:r>
              <a:rPr lang="en-US" dirty="0" err="1" smtClean="0"/>
              <a:t>datos</a:t>
            </a:r>
            <a:r>
              <a:rPr lang="en-US" dirty="0" smtClean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218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Objetivo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indent="0">
              <a:buNone/>
            </a:pPr>
            <a:r>
              <a:rPr lang="es-MX" dirty="0"/>
              <a:t>El curso inducirá al alumno a la ciencia de datos y proporcionará conocimientos y habilidades para utilizar las diferentes herramientas de Inteligencia de Negocios para generar valor y dar soporte a la toma de decisiones. </a:t>
            </a:r>
            <a:endParaRPr lang="es-MX" dirty="0" smtClean="0"/>
          </a:p>
          <a:p>
            <a:pPr marL="76200" indent="0">
              <a:buNone/>
            </a:pPr>
            <a:r>
              <a:rPr lang="es-MX" dirty="0" smtClean="0"/>
              <a:t>Se </a:t>
            </a:r>
            <a:r>
              <a:rPr lang="es-MX" dirty="0"/>
              <a:t>detallarán mejores prácticas y se dará una introducción al ciclo de vida de un proyecto de Ciencia de Datos.</a:t>
            </a: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Datos</a:t>
            </a:r>
            <a:r>
              <a:rPr lang="en-US" dirty="0" smtClean="0"/>
              <a:t> </a:t>
            </a:r>
            <a:r>
              <a:rPr lang="en-US" dirty="0" err="1" smtClean="0"/>
              <a:t>Estructurados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700" dirty="0" err="1"/>
              <a:t>Componentes</a:t>
            </a:r>
            <a:r>
              <a:rPr lang="en-US" sz="2700" dirty="0"/>
              <a:t> de </a:t>
            </a:r>
            <a:r>
              <a:rPr lang="en-US" sz="2700" dirty="0" err="1"/>
              <a:t>una</a:t>
            </a:r>
            <a:r>
              <a:rPr lang="en-US" sz="2700" dirty="0"/>
              <a:t> base de </a:t>
            </a:r>
            <a:r>
              <a:rPr lang="en-US" sz="2700" dirty="0" err="1"/>
              <a:t>datos</a:t>
            </a:r>
            <a:r>
              <a:rPr lang="en-US" sz="2700" dirty="0"/>
              <a:t>: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Diagrama</a:t>
            </a:r>
            <a:r>
              <a:rPr lang="en-US" dirty="0"/>
              <a:t> </a:t>
            </a:r>
            <a:r>
              <a:rPr lang="en-US" dirty="0" err="1"/>
              <a:t>Entidad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Relación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Catálogo</a:t>
            </a:r>
            <a:r>
              <a:rPr lang="en-US" dirty="0"/>
              <a:t> de </a:t>
            </a:r>
            <a:r>
              <a:rPr lang="en-US" dirty="0" err="1"/>
              <a:t>Datos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Bitácora</a:t>
            </a:r>
            <a:r>
              <a:rPr lang="en-US" dirty="0"/>
              <a:t> de </a:t>
            </a:r>
            <a:r>
              <a:rPr lang="en-US" dirty="0" err="1"/>
              <a:t>Datos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67834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Datos</a:t>
            </a:r>
            <a:r>
              <a:rPr lang="en-US" dirty="0" smtClean="0"/>
              <a:t> semi-</a:t>
            </a:r>
            <a:r>
              <a:rPr lang="en-US" dirty="0" err="1" smtClean="0"/>
              <a:t>estructurados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Hay </a:t>
            </a:r>
            <a:r>
              <a:rPr lang="en-US" dirty="0" err="1" smtClean="0"/>
              <a:t>varios</a:t>
            </a:r>
            <a:r>
              <a:rPr lang="en-US" dirty="0" smtClean="0"/>
              <a:t> </a:t>
            </a:r>
            <a:r>
              <a:rPr lang="en-US" dirty="0" err="1" smtClean="0"/>
              <a:t>formatos</a:t>
            </a:r>
            <a:r>
              <a:rPr lang="en-US" dirty="0" smtClean="0"/>
              <a:t>, </a:t>
            </a:r>
            <a:r>
              <a:rPr lang="en-US" dirty="0" err="1" smtClean="0"/>
              <a:t>pero</a:t>
            </a:r>
            <a:r>
              <a:rPr lang="en-US" dirty="0" smtClean="0"/>
              <a:t> en la </a:t>
            </a:r>
            <a:r>
              <a:rPr lang="en-US" dirty="0" err="1" smtClean="0"/>
              <a:t>industría</a:t>
            </a:r>
            <a:r>
              <a:rPr lang="en-US" dirty="0" smtClean="0"/>
              <a:t> </a:t>
            </a:r>
            <a:r>
              <a:rPr lang="en-US" dirty="0" err="1" smtClean="0"/>
              <a:t>estan</a:t>
            </a:r>
            <a:r>
              <a:rPr lang="en-US" dirty="0" smtClean="0"/>
              <a:t> los dos mas </a:t>
            </a:r>
            <a:r>
              <a:rPr lang="en-US" dirty="0" err="1" smtClean="0"/>
              <a:t>usados</a:t>
            </a:r>
            <a:r>
              <a:rPr lang="en-US" dirty="0" smtClean="0"/>
              <a:t>:</a:t>
            </a:r>
          </a:p>
          <a:p>
            <a:pPr lvl="1"/>
            <a:r>
              <a:rPr lang="en-US" dirty="0" smtClean="0"/>
              <a:t>JSON</a:t>
            </a:r>
          </a:p>
          <a:p>
            <a:pPr lvl="1"/>
            <a:endParaRPr lang="en-US" dirty="0"/>
          </a:p>
          <a:p>
            <a:pPr lvl="1"/>
            <a:endParaRPr lang="en-US" dirty="0" smtClean="0"/>
          </a:p>
          <a:p>
            <a:pPr lvl="1"/>
            <a:endParaRPr lang="en-US" dirty="0"/>
          </a:p>
          <a:p>
            <a:pPr lvl="1"/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691" y="1696706"/>
            <a:ext cx="3331373" cy="277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51081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Datos</a:t>
            </a:r>
            <a:r>
              <a:rPr lang="en-US" dirty="0"/>
              <a:t> semi-</a:t>
            </a:r>
            <a:r>
              <a:rPr lang="en-US" dirty="0" err="1"/>
              <a:t>estructurados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XML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156" y="1460679"/>
            <a:ext cx="3036059" cy="345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21758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Usos</a:t>
            </a:r>
            <a:r>
              <a:rPr lang="en-US" dirty="0" smtClean="0"/>
              <a:t> de JSON y XML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645288"/>
          </a:xfrm>
        </p:spPr>
        <p:txBody>
          <a:bodyPr/>
          <a:lstStyle/>
          <a:p>
            <a:r>
              <a:rPr lang="en-US" dirty="0" smtClean="0"/>
              <a:t>Se </a:t>
            </a:r>
            <a:r>
              <a:rPr lang="en-US" dirty="0" err="1" smtClean="0"/>
              <a:t>utilizan</a:t>
            </a:r>
            <a:r>
              <a:rPr lang="en-US" dirty="0" smtClean="0"/>
              <a:t> </a:t>
            </a:r>
            <a:r>
              <a:rPr lang="en-US" dirty="0" err="1" smtClean="0"/>
              <a:t>primordialmente</a:t>
            </a:r>
            <a:r>
              <a:rPr lang="en-US" dirty="0" smtClean="0"/>
              <a:t> </a:t>
            </a:r>
            <a:r>
              <a:rPr lang="en-US" dirty="0" err="1" smtClean="0"/>
              <a:t>para</a:t>
            </a:r>
            <a:r>
              <a:rPr lang="en-US" dirty="0" smtClean="0"/>
              <a:t> </a:t>
            </a:r>
            <a:r>
              <a:rPr lang="en-US" dirty="0" err="1" smtClean="0"/>
              <a:t>transportar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r>
              <a:rPr lang="en-US" dirty="0" smtClean="0"/>
              <a:t> de un </a:t>
            </a:r>
            <a:r>
              <a:rPr lang="en-US" dirty="0" err="1" smtClean="0"/>
              <a:t>lado</a:t>
            </a:r>
            <a:r>
              <a:rPr lang="en-US" dirty="0" smtClean="0"/>
              <a:t> al </a:t>
            </a:r>
            <a:r>
              <a:rPr lang="en-US" dirty="0" err="1" smtClean="0"/>
              <a:t>otro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12286" y="2199701"/>
            <a:ext cx="1065926" cy="14626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/>
              <a:t>Página</a:t>
            </a:r>
            <a:r>
              <a:rPr lang="en-US" sz="1050" dirty="0"/>
              <a:t> Web (JSON, XML)</a:t>
            </a:r>
          </a:p>
        </p:txBody>
      </p:sp>
      <p:sp>
        <p:nvSpPr>
          <p:cNvPr id="5" name="Can 4"/>
          <p:cNvSpPr/>
          <p:nvPr/>
        </p:nvSpPr>
        <p:spPr>
          <a:xfrm>
            <a:off x="5601781" y="2199701"/>
            <a:ext cx="1689606" cy="1598751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Base de </a:t>
            </a:r>
            <a:r>
              <a:rPr lang="en-US" sz="1050" dirty="0" err="1"/>
              <a:t>Datos</a:t>
            </a:r>
            <a:endParaRPr lang="en-US" sz="1050" dirty="0"/>
          </a:p>
        </p:txBody>
      </p:sp>
      <p:sp>
        <p:nvSpPr>
          <p:cNvPr id="6" name="Notched Right Arrow 5"/>
          <p:cNvSpPr/>
          <p:nvPr/>
        </p:nvSpPr>
        <p:spPr>
          <a:xfrm>
            <a:off x="3231796" y="2539861"/>
            <a:ext cx="2109173" cy="725675"/>
          </a:xfrm>
          <a:prstGeom prst="notchedRightArrow">
            <a:avLst>
              <a:gd name="adj1" fmla="val 53125"/>
              <a:gd name="adj2" fmla="val 5416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ETL</a:t>
            </a:r>
          </a:p>
        </p:txBody>
      </p:sp>
    </p:spTree>
    <p:extLst>
      <p:ext uri="{BB962C8B-B14F-4D97-AF65-F5344CB8AC3E}">
        <p14:creationId xmlns:p14="http://schemas.microsoft.com/office/powerpoint/2010/main" val="358560304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Extract, Transform and Load:</a:t>
            </a:r>
          </a:p>
          <a:p>
            <a:pPr lvl="1"/>
            <a:r>
              <a:rPr lang="en-US" sz="1800" dirty="0" err="1"/>
              <a:t>Que</a:t>
            </a:r>
            <a:r>
              <a:rPr lang="en-US" sz="1800" dirty="0"/>
              <a:t> </a:t>
            </a:r>
            <a:r>
              <a:rPr lang="en-US" sz="1800" dirty="0" err="1"/>
              <a:t>creen</a:t>
            </a:r>
            <a:r>
              <a:rPr lang="en-US" sz="1800" dirty="0"/>
              <a:t> </a:t>
            </a:r>
            <a:r>
              <a:rPr lang="en-US" sz="1800" dirty="0" err="1"/>
              <a:t>que</a:t>
            </a:r>
            <a:r>
              <a:rPr lang="en-US" sz="1800" dirty="0"/>
              <a:t> </a:t>
            </a:r>
            <a:r>
              <a:rPr lang="en-US" sz="1800" dirty="0" err="1"/>
              <a:t>hace</a:t>
            </a:r>
            <a:r>
              <a:rPr lang="en-US" sz="1800" dirty="0"/>
              <a:t> un ETL?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 err="1"/>
              <a:t>Por</a:t>
            </a:r>
            <a:r>
              <a:rPr lang="en-US" sz="1800" dirty="0"/>
              <a:t> </a:t>
            </a:r>
            <a:r>
              <a:rPr lang="en-US" sz="1800" dirty="0" err="1"/>
              <a:t>que</a:t>
            </a:r>
            <a:r>
              <a:rPr lang="en-US" sz="1800" dirty="0"/>
              <a:t> </a:t>
            </a:r>
            <a:r>
              <a:rPr lang="en-US" sz="1800" dirty="0" err="1"/>
              <a:t>necesitamos</a:t>
            </a:r>
            <a:r>
              <a:rPr lang="en-US" sz="1800" dirty="0"/>
              <a:t> ETLs?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 err="1"/>
              <a:t>Creen</a:t>
            </a:r>
            <a:r>
              <a:rPr lang="en-US" sz="1800" dirty="0"/>
              <a:t> </a:t>
            </a:r>
            <a:r>
              <a:rPr lang="en-US" sz="1800" dirty="0" err="1"/>
              <a:t>que</a:t>
            </a:r>
            <a:r>
              <a:rPr lang="en-US" sz="1800" dirty="0"/>
              <a:t> hay </a:t>
            </a:r>
            <a:r>
              <a:rPr lang="en-US" sz="1800" dirty="0" err="1"/>
              <a:t>negocio</a:t>
            </a:r>
            <a:r>
              <a:rPr lang="en-US" sz="1800" dirty="0"/>
              <a:t> </a:t>
            </a:r>
            <a:r>
              <a:rPr lang="en-US" sz="1800" dirty="0" err="1"/>
              <a:t>haciendo</a:t>
            </a:r>
            <a:r>
              <a:rPr lang="en-US" sz="1800" dirty="0"/>
              <a:t> ETLs?</a:t>
            </a:r>
          </a:p>
        </p:txBody>
      </p:sp>
    </p:spTree>
    <p:extLst>
      <p:ext uri="{BB962C8B-B14F-4D97-AF65-F5344CB8AC3E}">
        <p14:creationId xmlns:p14="http://schemas.microsoft.com/office/powerpoint/2010/main" val="5705471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ETL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smtClean="0"/>
              <a:t>Un ETL (Extract, Transform, Load) se </a:t>
            </a:r>
            <a:r>
              <a:rPr lang="en-US" sz="2000" dirty="0" err="1" smtClean="0"/>
              <a:t>encarga</a:t>
            </a:r>
            <a:r>
              <a:rPr lang="en-US" sz="2000" dirty="0" smtClean="0"/>
              <a:t> de </a:t>
            </a:r>
            <a:r>
              <a:rPr lang="en-US" sz="2000" dirty="0" err="1" smtClean="0"/>
              <a:t>extraer</a:t>
            </a:r>
            <a:r>
              <a:rPr lang="en-US" sz="2000" dirty="0" smtClean="0"/>
              <a:t> los </a:t>
            </a:r>
            <a:r>
              <a:rPr lang="en-US" sz="2000" dirty="0" err="1" smtClean="0"/>
              <a:t>datos</a:t>
            </a:r>
            <a:r>
              <a:rPr lang="en-US" sz="2000" dirty="0" smtClean="0"/>
              <a:t> de </a:t>
            </a:r>
            <a:r>
              <a:rPr lang="en-US" sz="2000" dirty="0" err="1" smtClean="0"/>
              <a:t>una</a:t>
            </a:r>
            <a:r>
              <a:rPr lang="en-US" sz="2000" dirty="0" smtClean="0"/>
              <a:t> </a:t>
            </a:r>
            <a:r>
              <a:rPr lang="en-US" sz="2000" dirty="0" err="1" smtClean="0"/>
              <a:t>fuente</a:t>
            </a:r>
            <a:r>
              <a:rPr lang="en-US" sz="2000" dirty="0" smtClean="0"/>
              <a:t>, y </a:t>
            </a:r>
            <a:r>
              <a:rPr lang="en-US" sz="2000" dirty="0" err="1" smtClean="0"/>
              <a:t>transformarlos</a:t>
            </a:r>
            <a:r>
              <a:rPr lang="en-US" sz="2000" dirty="0" smtClean="0"/>
              <a:t> para que se </a:t>
            </a:r>
            <a:r>
              <a:rPr lang="en-US" sz="2000" dirty="0" err="1" smtClean="0"/>
              <a:t>coloquen</a:t>
            </a:r>
            <a:r>
              <a:rPr lang="en-US" sz="2000" dirty="0" smtClean="0"/>
              <a:t> en </a:t>
            </a:r>
            <a:r>
              <a:rPr lang="en-US" sz="2000" dirty="0" err="1" smtClean="0"/>
              <a:t>otra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 err="1" smtClean="0"/>
              <a:t>Dichas</a:t>
            </a:r>
            <a:r>
              <a:rPr lang="en-US" sz="2000" dirty="0" smtClean="0"/>
              <a:t> </a:t>
            </a:r>
            <a:r>
              <a:rPr lang="en-US" sz="2000" dirty="0" err="1" smtClean="0"/>
              <a:t>transformaciones</a:t>
            </a:r>
            <a:r>
              <a:rPr lang="en-US" sz="2000" dirty="0" smtClean="0"/>
              <a:t> son </a:t>
            </a:r>
            <a:r>
              <a:rPr lang="en-US" sz="2000" dirty="0" err="1" smtClean="0"/>
              <a:t>por</a:t>
            </a:r>
            <a:r>
              <a:rPr lang="en-US" sz="2000" dirty="0" smtClean="0"/>
              <a:t> lo general simples y no </a:t>
            </a:r>
            <a:r>
              <a:rPr lang="en-US" sz="2000" dirty="0" err="1" smtClean="0"/>
              <a:t>involucran</a:t>
            </a:r>
            <a:r>
              <a:rPr lang="en-US" sz="2000" dirty="0" smtClean="0"/>
              <a:t> </a:t>
            </a:r>
            <a:r>
              <a:rPr lang="en-US" sz="2000" dirty="0" err="1" smtClean="0"/>
              <a:t>algoritmos</a:t>
            </a:r>
            <a:r>
              <a:rPr lang="en-US" sz="2000" dirty="0" smtClean="0"/>
              <a:t> </a:t>
            </a:r>
            <a:r>
              <a:rPr lang="en-US" sz="2000" dirty="0" err="1" smtClean="0"/>
              <a:t>complejos</a:t>
            </a:r>
            <a:r>
              <a:rPr lang="en-US" sz="2000" dirty="0" smtClean="0"/>
              <a:t>.</a:t>
            </a:r>
            <a:endParaRPr lang="en-US" sz="2000" dirty="0"/>
          </a:p>
          <a:p>
            <a:r>
              <a:rPr lang="en-US" sz="2000" dirty="0" smtClean="0"/>
              <a:t>Un </a:t>
            </a:r>
            <a:r>
              <a:rPr lang="en-US" sz="2000" dirty="0" err="1" smtClean="0"/>
              <a:t>uso</a:t>
            </a:r>
            <a:r>
              <a:rPr lang="en-US" sz="2000" dirty="0" smtClean="0"/>
              <a:t> </a:t>
            </a:r>
            <a:r>
              <a:rPr lang="en-US" sz="2000" dirty="0" err="1" smtClean="0"/>
              <a:t>muy</a:t>
            </a:r>
            <a:r>
              <a:rPr lang="en-US" sz="2000" dirty="0" smtClean="0"/>
              <a:t> </a:t>
            </a:r>
            <a:r>
              <a:rPr lang="en-US" sz="2000" dirty="0" err="1" smtClean="0"/>
              <a:t>común</a:t>
            </a:r>
            <a:r>
              <a:rPr lang="en-US" sz="2000" dirty="0" smtClean="0"/>
              <a:t> de un ETL </a:t>
            </a:r>
            <a:r>
              <a:rPr lang="en-US" sz="2000" dirty="0" err="1" smtClean="0"/>
              <a:t>es</a:t>
            </a:r>
            <a:r>
              <a:rPr lang="en-US" sz="2000" dirty="0" smtClean="0"/>
              <a:t> </a:t>
            </a:r>
            <a:r>
              <a:rPr lang="en-US" sz="2000" dirty="0" err="1" smtClean="0"/>
              <a:t>cuando</a:t>
            </a:r>
            <a:r>
              <a:rPr lang="en-US" sz="2000" dirty="0" smtClean="0"/>
              <a:t> se </a:t>
            </a:r>
            <a:r>
              <a:rPr lang="en-US" sz="2000" dirty="0" err="1" smtClean="0"/>
              <a:t>migran</a:t>
            </a:r>
            <a:r>
              <a:rPr lang="en-US" sz="2000" dirty="0" smtClean="0"/>
              <a:t> bases de </a:t>
            </a:r>
            <a:r>
              <a:rPr lang="en-US" sz="2000" dirty="0" err="1" smtClean="0"/>
              <a:t>datos</a:t>
            </a:r>
            <a:r>
              <a:rPr lang="en-US" sz="2000" dirty="0" smtClean="0"/>
              <a:t> o </a:t>
            </a:r>
            <a:r>
              <a:rPr lang="en-US" sz="2000" dirty="0" err="1" smtClean="0"/>
              <a:t>arquitecturas</a:t>
            </a:r>
            <a:r>
              <a:rPr lang="en-US" sz="2000" dirty="0" smtClean="0"/>
              <a:t>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0550924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Lake </a:t>
            </a:r>
            <a:r>
              <a:rPr lang="en-US" dirty="0" err="1" smtClean="0"/>
              <a:t>vs</a:t>
            </a:r>
            <a:r>
              <a:rPr lang="en-US" dirty="0" smtClean="0"/>
              <a:t> Data Warehouse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 smtClean="0"/>
              <a:t>En la </a:t>
            </a:r>
            <a:r>
              <a:rPr lang="en-US" sz="1800" dirty="0" err="1" smtClean="0"/>
              <a:t>industria</a:t>
            </a:r>
            <a:r>
              <a:rPr lang="en-US" sz="1800" dirty="0" smtClean="0"/>
              <a:t> de Big Data hay dos </a:t>
            </a:r>
            <a:r>
              <a:rPr lang="en-US" sz="1800" dirty="0" err="1" smtClean="0"/>
              <a:t>conceptos</a:t>
            </a:r>
            <a:r>
              <a:rPr lang="en-US" sz="1800" dirty="0" smtClean="0"/>
              <a:t>:</a:t>
            </a:r>
          </a:p>
          <a:p>
            <a:pPr lvl="1"/>
            <a:r>
              <a:rPr lang="en-US" sz="1800" dirty="0" smtClean="0"/>
              <a:t>Data Lake: </a:t>
            </a:r>
            <a:r>
              <a:rPr lang="en-US" sz="1800" dirty="0" err="1" smtClean="0"/>
              <a:t>Almacena</a:t>
            </a:r>
            <a:r>
              <a:rPr lang="en-US" sz="1800" dirty="0" smtClean="0"/>
              <a:t> TODOS los </a:t>
            </a:r>
            <a:r>
              <a:rPr lang="en-US" sz="1800" dirty="0" err="1" smtClean="0"/>
              <a:t>datos</a:t>
            </a:r>
            <a:r>
              <a:rPr lang="en-US" sz="1800" dirty="0" smtClean="0"/>
              <a:t> que se </a:t>
            </a:r>
            <a:r>
              <a:rPr lang="en-US" sz="1800" dirty="0" err="1" smtClean="0"/>
              <a:t>pueda</a:t>
            </a:r>
            <a:r>
              <a:rPr lang="en-US" sz="1800" dirty="0" smtClean="0"/>
              <a:t>, </a:t>
            </a:r>
            <a:r>
              <a:rPr lang="en-US" sz="1800" dirty="0" err="1" smtClean="0"/>
              <a:t>estructurados</a:t>
            </a:r>
            <a:r>
              <a:rPr lang="en-US" sz="1800" dirty="0" smtClean="0"/>
              <a:t> y no </a:t>
            </a:r>
            <a:r>
              <a:rPr lang="en-US" sz="1800" dirty="0" err="1" smtClean="0"/>
              <a:t>estructurados</a:t>
            </a:r>
            <a:r>
              <a:rPr lang="en-US" sz="1800" dirty="0" smtClean="0"/>
              <a:t>.</a:t>
            </a:r>
            <a:endParaRPr lang="en-US" sz="1800" dirty="0"/>
          </a:p>
          <a:p>
            <a:pPr lvl="1"/>
            <a:r>
              <a:rPr lang="en-US" sz="1800" dirty="0" smtClean="0"/>
              <a:t>Data Warehouse: </a:t>
            </a:r>
            <a:r>
              <a:rPr lang="en-US" sz="1800" dirty="0" err="1" smtClean="0"/>
              <a:t>Almacena</a:t>
            </a:r>
            <a:r>
              <a:rPr lang="en-US" sz="1800" dirty="0" smtClean="0"/>
              <a:t> </a:t>
            </a:r>
            <a:r>
              <a:rPr lang="en-US" sz="1800" dirty="0" err="1" smtClean="0"/>
              <a:t>sólo</a:t>
            </a:r>
            <a:r>
              <a:rPr lang="en-US" sz="1800" dirty="0" smtClean="0"/>
              <a:t> </a:t>
            </a:r>
            <a:r>
              <a:rPr lang="en-US" sz="1800" dirty="0" err="1" smtClean="0"/>
              <a:t>datos</a:t>
            </a:r>
            <a:r>
              <a:rPr lang="en-US" sz="1800" dirty="0" smtClean="0"/>
              <a:t> </a:t>
            </a:r>
            <a:r>
              <a:rPr lang="en-US" sz="1800" dirty="0" err="1" smtClean="0"/>
              <a:t>estructurados</a:t>
            </a:r>
            <a:r>
              <a:rPr lang="en-US" sz="1800" dirty="0" smtClean="0"/>
              <a:t>. </a:t>
            </a:r>
            <a:r>
              <a:rPr lang="en-US" sz="1800" dirty="0" err="1" smtClean="0"/>
              <a:t>Tiene</a:t>
            </a:r>
            <a:r>
              <a:rPr lang="en-US" sz="1800" dirty="0" smtClean="0"/>
              <a:t> un </a:t>
            </a:r>
            <a:r>
              <a:rPr lang="en-US" sz="1800" dirty="0" err="1" smtClean="0"/>
              <a:t>esquema</a:t>
            </a:r>
            <a:r>
              <a:rPr lang="en-US" sz="1800" dirty="0" smtClean="0"/>
              <a:t> mucho mas </a:t>
            </a:r>
            <a:r>
              <a:rPr lang="en-US" sz="1800" dirty="0" err="1" smtClean="0"/>
              <a:t>estricto</a:t>
            </a:r>
            <a:r>
              <a:rPr lang="en-US" sz="1800" dirty="0" smtClean="0"/>
              <a:t> </a:t>
            </a:r>
            <a:r>
              <a:rPr lang="en-US" sz="1800" dirty="0" err="1" smtClean="0"/>
              <a:t>acerca</a:t>
            </a:r>
            <a:r>
              <a:rPr lang="en-US" sz="1800" dirty="0" smtClean="0"/>
              <a:t> de que </a:t>
            </a:r>
            <a:r>
              <a:rPr lang="en-US" sz="1800" dirty="0" err="1" smtClean="0"/>
              <a:t>tipo</a:t>
            </a:r>
            <a:r>
              <a:rPr lang="en-US" sz="1800" dirty="0" smtClean="0"/>
              <a:t> de </a:t>
            </a:r>
            <a:r>
              <a:rPr lang="en-US" sz="1800" dirty="0" err="1" smtClean="0"/>
              <a:t>datos</a:t>
            </a:r>
            <a:r>
              <a:rPr lang="en-US" sz="1800" dirty="0" smtClean="0"/>
              <a:t> se van a </a:t>
            </a:r>
            <a:r>
              <a:rPr lang="en-US" sz="1800" dirty="0" err="1" smtClean="0"/>
              <a:t>almacenar</a:t>
            </a:r>
            <a:r>
              <a:rPr lang="en-US" sz="1800" dirty="0" smtClean="0"/>
              <a:t>.</a:t>
            </a:r>
            <a:endParaRPr lang="en-US" sz="1800" dirty="0"/>
          </a:p>
          <a:p>
            <a:r>
              <a:rPr lang="en-US" sz="1800" dirty="0" smtClean="0"/>
              <a:t>En un Data Lake </a:t>
            </a:r>
            <a:r>
              <a:rPr lang="en-US" sz="1800" dirty="0" err="1" smtClean="0"/>
              <a:t>es</a:t>
            </a:r>
            <a:r>
              <a:rPr lang="en-US" sz="1800" dirty="0" smtClean="0"/>
              <a:t> </a:t>
            </a:r>
            <a:r>
              <a:rPr lang="en-US" sz="1800" dirty="0" err="1" smtClean="0"/>
              <a:t>muy</a:t>
            </a:r>
            <a:r>
              <a:rPr lang="en-US" sz="1800" dirty="0" smtClean="0"/>
              <a:t> </a:t>
            </a:r>
            <a:r>
              <a:rPr lang="en-US" sz="1800" dirty="0" err="1" smtClean="0"/>
              <a:t>dificil</a:t>
            </a:r>
            <a:r>
              <a:rPr lang="en-US" sz="1800" dirty="0" smtClean="0"/>
              <a:t> </a:t>
            </a:r>
            <a:r>
              <a:rPr lang="en-US" sz="1800" dirty="0" err="1" smtClean="0"/>
              <a:t>encontrar</a:t>
            </a:r>
            <a:r>
              <a:rPr lang="en-US" sz="1800" dirty="0" smtClean="0"/>
              <a:t> </a:t>
            </a:r>
            <a:r>
              <a:rPr lang="en-US" sz="1800" dirty="0" err="1" smtClean="0"/>
              <a:t>información</a:t>
            </a:r>
            <a:r>
              <a:rPr lang="en-US" sz="1800" dirty="0" smtClean="0"/>
              <a:t>, </a:t>
            </a:r>
            <a:r>
              <a:rPr lang="en-US" sz="1800" dirty="0" err="1" smtClean="0"/>
              <a:t>mientras</a:t>
            </a:r>
            <a:r>
              <a:rPr lang="en-US" sz="1800" dirty="0" smtClean="0"/>
              <a:t> </a:t>
            </a:r>
            <a:r>
              <a:rPr lang="en-US" sz="1800" dirty="0" err="1" smtClean="0"/>
              <a:t>que</a:t>
            </a:r>
            <a:r>
              <a:rPr lang="en-US" sz="1800" dirty="0" smtClean="0"/>
              <a:t> en un Data Warehouse </a:t>
            </a:r>
            <a:r>
              <a:rPr lang="en-US" sz="1800" dirty="0" err="1" smtClean="0"/>
              <a:t>es</a:t>
            </a:r>
            <a:r>
              <a:rPr lang="en-US" sz="1800" dirty="0" smtClean="0"/>
              <a:t> </a:t>
            </a:r>
            <a:r>
              <a:rPr lang="en-US" sz="1800" dirty="0" err="1" smtClean="0"/>
              <a:t>fácil</a:t>
            </a:r>
            <a:r>
              <a:rPr lang="en-US" sz="1800" dirty="0" smtClean="0"/>
              <a:t>. (No simple, </a:t>
            </a:r>
            <a:r>
              <a:rPr lang="en-US" sz="1800" dirty="0" err="1" smtClean="0"/>
              <a:t>sólo</a:t>
            </a:r>
            <a:r>
              <a:rPr lang="en-US" sz="1800" dirty="0" smtClean="0"/>
              <a:t> </a:t>
            </a:r>
            <a:r>
              <a:rPr lang="en-US" sz="1800" dirty="0" err="1" smtClean="0"/>
              <a:t>facil</a:t>
            </a:r>
            <a:r>
              <a:rPr lang="en-US" sz="1800" dirty="0" smtClean="0"/>
              <a:t>)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72584622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Como </a:t>
            </a:r>
            <a:r>
              <a:rPr lang="en-US" dirty="0" err="1" smtClean="0"/>
              <a:t>transformar</a:t>
            </a:r>
            <a:r>
              <a:rPr lang="en-US" dirty="0" smtClean="0"/>
              <a:t> </a:t>
            </a:r>
            <a:r>
              <a:rPr lang="en-US" dirty="0" err="1" smtClean="0"/>
              <a:t>datos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smtClean="0"/>
              <a:t>Que se </a:t>
            </a:r>
            <a:r>
              <a:rPr lang="en-US" sz="2000" dirty="0" err="1" smtClean="0"/>
              <a:t>necesita</a:t>
            </a:r>
            <a:r>
              <a:rPr lang="en-US" sz="2000" dirty="0" smtClean="0"/>
              <a:t> para </a:t>
            </a:r>
            <a:r>
              <a:rPr lang="en-US" sz="2000" dirty="0" err="1" smtClean="0"/>
              <a:t>hacer</a:t>
            </a:r>
            <a:r>
              <a:rPr lang="en-US" sz="2000" dirty="0" smtClean="0"/>
              <a:t> que un </a:t>
            </a:r>
            <a:r>
              <a:rPr lang="en-US" sz="2000" dirty="0" err="1" smtClean="0"/>
              <a:t>dato</a:t>
            </a:r>
            <a:r>
              <a:rPr lang="en-US" sz="2000" dirty="0" smtClean="0"/>
              <a:t> no </a:t>
            </a:r>
            <a:r>
              <a:rPr lang="en-US" sz="2000" dirty="0" err="1" smtClean="0"/>
              <a:t>estructurado</a:t>
            </a:r>
            <a:r>
              <a:rPr lang="en-US" sz="2000" dirty="0" smtClean="0"/>
              <a:t> </a:t>
            </a:r>
            <a:r>
              <a:rPr lang="en-US" sz="2000" dirty="0" err="1" smtClean="0"/>
              <a:t>tenga</a:t>
            </a:r>
            <a:r>
              <a:rPr lang="en-US" sz="2000" dirty="0" smtClean="0"/>
              <a:t> </a:t>
            </a:r>
            <a:r>
              <a:rPr lang="en-US" sz="2000" dirty="0" err="1" smtClean="0"/>
              <a:t>estructura</a:t>
            </a:r>
            <a:r>
              <a:rPr lang="en-US" sz="2000" dirty="0" smtClean="0"/>
              <a:t>?</a:t>
            </a:r>
            <a:endParaRPr lang="en-US" sz="2000" dirty="0"/>
          </a:p>
          <a:p>
            <a:pPr lvl="1"/>
            <a:r>
              <a:rPr lang="en-US" sz="2000" dirty="0" smtClean="0"/>
              <a:t>Que se </a:t>
            </a:r>
            <a:r>
              <a:rPr lang="en-US" sz="2000" dirty="0" err="1" smtClean="0"/>
              <a:t>necesita</a:t>
            </a:r>
            <a:r>
              <a:rPr lang="en-US" sz="2000" dirty="0" smtClean="0"/>
              <a:t> para que </a:t>
            </a:r>
            <a:r>
              <a:rPr lang="en-US" sz="2000" dirty="0" err="1" smtClean="0"/>
              <a:t>su</a:t>
            </a:r>
            <a:r>
              <a:rPr lang="en-US" sz="2000" dirty="0" smtClean="0"/>
              <a:t> album de </a:t>
            </a:r>
            <a:r>
              <a:rPr lang="en-US" sz="2000" dirty="0" err="1" smtClean="0"/>
              <a:t>fotos</a:t>
            </a:r>
            <a:r>
              <a:rPr lang="en-US" sz="2000" dirty="0" smtClean="0"/>
              <a:t> </a:t>
            </a:r>
            <a:r>
              <a:rPr lang="en-US" sz="2000" dirty="0" err="1" smtClean="0"/>
              <a:t>tenga</a:t>
            </a:r>
            <a:r>
              <a:rPr lang="en-US" sz="2000" dirty="0" smtClean="0"/>
              <a:t> </a:t>
            </a:r>
            <a:r>
              <a:rPr lang="en-US" sz="2000" dirty="0" err="1" smtClean="0"/>
              <a:t>estructura</a:t>
            </a:r>
            <a:r>
              <a:rPr lang="en-US" sz="2000" dirty="0" smtClean="0"/>
              <a:t>?</a:t>
            </a:r>
            <a:endParaRPr lang="en-US" sz="2000" dirty="0"/>
          </a:p>
          <a:p>
            <a:pPr lvl="1"/>
            <a:r>
              <a:rPr lang="en-US" sz="2000" dirty="0" smtClean="0"/>
              <a:t>Que se </a:t>
            </a:r>
            <a:r>
              <a:rPr lang="en-US" sz="2000" dirty="0" err="1" smtClean="0"/>
              <a:t>necesita</a:t>
            </a:r>
            <a:r>
              <a:rPr lang="en-US" sz="2000" dirty="0" smtClean="0"/>
              <a:t> para que un </a:t>
            </a:r>
            <a:r>
              <a:rPr lang="en-US" sz="2000" dirty="0" err="1" smtClean="0"/>
              <a:t>libro</a:t>
            </a:r>
            <a:r>
              <a:rPr lang="en-US" sz="2000" dirty="0" smtClean="0"/>
              <a:t> </a:t>
            </a:r>
            <a:r>
              <a:rPr lang="en-US" sz="2000" dirty="0" err="1" smtClean="0"/>
              <a:t>tenga</a:t>
            </a:r>
            <a:r>
              <a:rPr lang="en-US" sz="2000" dirty="0" smtClean="0"/>
              <a:t> </a:t>
            </a:r>
            <a:r>
              <a:rPr lang="en-US" sz="2000" dirty="0" err="1" smtClean="0"/>
              <a:t>estructura</a:t>
            </a:r>
            <a:r>
              <a:rPr lang="en-US" sz="2000" dirty="0" smtClean="0"/>
              <a:t>?</a:t>
            </a:r>
            <a:endParaRPr lang="en-US" sz="2000" dirty="0"/>
          </a:p>
          <a:p>
            <a:pPr lvl="1"/>
            <a:r>
              <a:rPr lang="en-US" sz="2000" dirty="0" err="1" smtClean="0"/>
              <a:t>Que</a:t>
            </a:r>
            <a:r>
              <a:rPr lang="en-US" sz="2000" dirty="0" smtClean="0"/>
              <a:t> se </a:t>
            </a:r>
            <a:r>
              <a:rPr lang="en-US" sz="2000" dirty="0" err="1" smtClean="0"/>
              <a:t>necesita</a:t>
            </a:r>
            <a:r>
              <a:rPr lang="en-US" sz="2000" dirty="0" smtClean="0"/>
              <a:t> </a:t>
            </a:r>
            <a:r>
              <a:rPr lang="en-US" sz="2000" dirty="0" err="1" smtClean="0"/>
              <a:t>para</a:t>
            </a:r>
            <a:r>
              <a:rPr lang="en-US" sz="2000" dirty="0" smtClean="0"/>
              <a:t> </a:t>
            </a:r>
            <a:r>
              <a:rPr lang="en-US" sz="2000" dirty="0" err="1" smtClean="0"/>
              <a:t>que</a:t>
            </a:r>
            <a:r>
              <a:rPr lang="en-US" sz="2000" dirty="0" smtClean="0"/>
              <a:t> </a:t>
            </a:r>
            <a:r>
              <a:rPr lang="en-US" sz="2000" dirty="0" err="1" smtClean="0"/>
              <a:t>una</a:t>
            </a:r>
            <a:r>
              <a:rPr lang="en-US" sz="2000" dirty="0" smtClean="0"/>
              <a:t> </a:t>
            </a:r>
            <a:r>
              <a:rPr lang="en-US" sz="2000" dirty="0" err="1" smtClean="0"/>
              <a:t>canción</a:t>
            </a:r>
            <a:r>
              <a:rPr lang="en-US" sz="2000" dirty="0" smtClean="0"/>
              <a:t> </a:t>
            </a:r>
            <a:r>
              <a:rPr lang="en-US" sz="2000" dirty="0" err="1" smtClean="0"/>
              <a:t>tenga</a:t>
            </a:r>
            <a:r>
              <a:rPr lang="en-US" sz="2000" dirty="0" smtClean="0"/>
              <a:t> </a:t>
            </a:r>
            <a:r>
              <a:rPr lang="en-US" sz="2000" dirty="0" err="1" smtClean="0"/>
              <a:t>estructura</a:t>
            </a:r>
            <a:r>
              <a:rPr lang="en-US" sz="2000" dirty="0" smtClean="0"/>
              <a:t>?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5352805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Requisitos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Fundamentos de programación, manejo avanzado de Excel, conocimientos básicos de </a:t>
            </a:r>
            <a:r>
              <a:rPr lang="es-MX" dirty="0" smtClean="0"/>
              <a:t>estadística.</a:t>
            </a:r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32461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Población Objetivo</a:t>
            </a:r>
            <a:endParaRPr dirty="0"/>
          </a:p>
        </p:txBody>
      </p:sp>
      <p:sp>
        <p:nvSpPr>
          <p:cNvPr id="301" name="Google Shape;301;p20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36885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indent="0">
              <a:buNone/>
            </a:pPr>
            <a:r>
              <a:rPr lang="es-MX" sz="2000" dirty="0" smtClean="0"/>
              <a:t>Directivos </a:t>
            </a:r>
            <a:r>
              <a:rPr lang="es-MX" sz="2000" dirty="0"/>
              <a:t>o personas de nivel gerencial, analistas que quieran introducirse a la ciencia de datos y en particular obtener habilidades para implementar estrategias de Inteligencia de Negocio.</a:t>
            </a:r>
          </a:p>
        </p:txBody>
      </p:sp>
      <p:pic>
        <p:nvPicPr>
          <p:cNvPr id="302" name="Google Shape;302;p20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375" y="909350"/>
            <a:ext cx="4097700" cy="4097700"/>
          </a:xfrm>
          <a:prstGeom prst="diamond">
            <a:avLst/>
          </a:prstGeom>
          <a:noFill/>
          <a:ln>
            <a:noFill/>
          </a:ln>
        </p:spPr>
      </p:pic>
      <p:sp>
        <p:nvSpPr>
          <p:cNvPr id="303" name="Google Shape;303;p2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356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Calificación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s-MX" sz="1100" dirty="0"/>
              <a:t>La evaluación consistirá en:</a:t>
            </a:r>
          </a:p>
          <a:p>
            <a:r>
              <a:rPr lang="es-MX" sz="1100" dirty="0"/>
              <a:t>El proyecto final será el 60% de la evaluación final.</a:t>
            </a:r>
          </a:p>
          <a:p>
            <a:pPr lvl="1"/>
            <a:r>
              <a:rPr lang="es-MX" sz="1100" dirty="0"/>
              <a:t>El proyecto final </a:t>
            </a:r>
            <a:r>
              <a:rPr lang="es-MX" sz="1100" dirty="0" smtClean="0"/>
              <a:t>consistirá </a:t>
            </a:r>
            <a:r>
              <a:rPr lang="es-MX" sz="1100" dirty="0"/>
              <a:t>en el uso de un set de datos de su preferencia para diseñar un caso de negocio.</a:t>
            </a:r>
          </a:p>
          <a:p>
            <a:pPr lvl="1"/>
            <a:r>
              <a:rPr lang="es-MX" sz="1100" dirty="0"/>
              <a:t>Pueden hacer equipos de hasta tres personas.</a:t>
            </a:r>
          </a:p>
          <a:p>
            <a:pPr lvl="1"/>
            <a:r>
              <a:rPr lang="es-MX" sz="1100" dirty="0"/>
              <a:t>Necesitan hacer un reporte de 3-5 paginas sobre el set de datos, el diseño y las variables usadas.</a:t>
            </a:r>
          </a:p>
          <a:p>
            <a:r>
              <a:rPr lang="es-MX" sz="1100" dirty="0"/>
              <a:t>El restante 40% será distribuido de la siguiente forma:</a:t>
            </a:r>
          </a:p>
          <a:p>
            <a:pPr lvl="1"/>
            <a:r>
              <a:rPr lang="es-MX" sz="1100" dirty="0"/>
              <a:t>Dos </a:t>
            </a:r>
            <a:r>
              <a:rPr lang="es-MX" sz="1100" dirty="0" smtClean="0"/>
              <a:t>exámenes.</a:t>
            </a:r>
            <a:endParaRPr lang="es-MX" sz="1100" dirty="0"/>
          </a:p>
          <a:p>
            <a:pPr lvl="1"/>
            <a:r>
              <a:rPr lang="es-MX" sz="1100" dirty="0"/>
              <a:t>Dos tareas.</a:t>
            </a:r>
          </a:p>
          <a:p>
            <a:pPr lvl="1"/>
            <a:r>
              <a:rPr lang="es-MX" sz="1100" dirty="0"/>
              <a:t>Participación en </a:t>
            </a:r>
            <a:r>
              <a:rPr lang="es-MX" sz="1100" dirty="0" smtClean="0"/>
              <a:t>clase</a:t>
            </a:r>
            <a:endParaRPr lang="es-MX" sz="1100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72054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Sitio Web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>
                <a:hlinkClick r:id="rId2"/>
              </a:rPr>
              <a:t>http://www.leonpalafox.com/fundamentos_ds/</a:t>
            </a:r>
            <a:endParaRPr lang="es-MX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81240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Introducción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Qué es y con que se come la Data </a:t>
            </a:r>
            <a:r>
              <a:rPr lang="es-MX" dirty="0" err="1" smtClean="0"/>
              <a:t>Science</a:t>
            </a:r>
            <a:r>
              <a:rPr lang="es-MX" dirty="0" smtClean="0"/>
              <a:t>?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90263123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1679</TotalTime>
  <Words>1047</Words>
  <Application>Microsoft Office PowerPoint</Application>
  <PresentationFormat>Presentación en pantalla (16:9)</PresentationFormat>
  <Paragraphs>177</Paragraphs>
  <Slides>47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47</vt:i4>
      </vt:variant>
    </vt:vector>
  </HeadingPairs>
  <TitlesOfParts>
    <vt:vector size="52" baseType="lpstr">
      <vt:lpstr>Roboto Condensed Light</vt:lpstr>
      <vt:lpstr>Arial</vt:lpstr>
      <vt:lpstr>Arvo</vt:lpstr>
      <vt:lpstr>Roboto Condensed</vt:lpstr>
      <vt:lpstr>Salerio template</vt:lpstr>
      <vt:lpstr>Introducción a la Ciencia de Datos</vt:lpstr>
      <vt:lpstr>Anuncios parroquiales</vt:lpstr>
      <vt:lpstr>Presentación de PowerPoint</vt:lpstr>
      <vt:lpstr>Objetivo</vt:lpstr>
      <vt:lpstr>Requisitos</vt:lpstr>
      <vt:lpstr>Población Objetivo</vt:lpstr>
      <vt:lpstr>Calificación</vt:lpstr>
      <vt:lpstr>Sitio Web</vt:lpstr>
      <vt:lpstr>Introducción</vt:lpstr>
      <vt:lpstr>Presentación de PowerPoint</vt:lpstr>
      <vt:lpstr>Historia de la Ciencia de datos</vt:lpstr>
      <vt:lpstr>Conclusión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Datos</vt:lpstr>
      <vt:lpstr>Presentación de PowerPoint</vt:lpstr>
      <vt:lpstr>Qué es un dato?</vt:lpstr>
      <vt:lpstr>Presentación de PowerPoint</vt:lpstr>
      <vt:lpstr>Presentación de PowerPoint</vt:lpstr>
      <vt:lpstr>Cuantos tipos de datos hay?</vt:lpstr>
      <vt:lpstr>Datos Estructurados y No estructurados</vt:lpstr>
      <vt:lpstr>Datos Estructurados y No estructurados</vt:lpstr>
      <vt:lpstr>Datos No Estructurados</vt:lpstr>
      <vt:lpstr>Datos no Estructurados</vt:lpstr>
      <vt:lpstr>Datos Estructurados</vt:lpstr>
      <vt:lpstr>Datos Estructurados</vt:lpstr>
      <vt:lpstr>Datos Estructurados</vt:lpstr>
      <vt:lpstr>Datos Estructurados</vt:lpstr>
      <vt:lpstr>Base de Datos</vt:lpstr>
      <vt:lpstr>Datos Estructurados</vt:lpstr>
      <vt:lpstr>Datos Estructurados</vt:lpstr>
      <vt:lpstr>Datos Estructurados</vt:lpstr>
      <vt:lpstr>Datos semi-estructurados</vt:lpstr>
      <vt:lpstr>Datos semi-estructurados</vt:lpstr>
      <vt:lpstr>Usos de JSON y XML</vt:lpstr>
      <vt:lpstr>ETL</vt:lpstr>
      <vt:lpstr>ETL</vt:lpstr>
      <vt:lpstr>Data Lake vs Data Warehouse</vt:lpstr>
      <vt:lpstr>Como transformar datos?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Leon Felipe Palafox Novack</dc:creator>
  <cp:lastModifiedBy>Leon Palafox</cp:lastModifiedBy>
  <cp:revision>17</cp:revision>
  <dcterms:modified xsi:type="dcterms:W3CDTF">2020-01-28T00:47:36Z</dcterms:modified>
</cp:coreProperties>
</file>